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0" r:id="rId3"/>
    <p:sldId id="264" r:id="rId4"/>
    <p:sldId id="26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9" r:id="rId16"/>
    <p:sldId id="275" r:id="rId17"/>
    <p:sldId id="263" r:id="rId18"/>
    <p:sldId id="284" r:id="rId19"/>
    <p:sldId id="286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61" r:id="rId28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7"/>
    <a:srgbClr val="6949FF"/>
    <a:srgbClr val="8F7DFC"/>
    <a:srgbClr val="473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80648" autoAdjust="0"/>
  </p:normalViewPr>
  <p:slideViewPr>
    <p:cSldViewPr snapToGrid="0">
      <p:cViewPr>
        <p:scale>
          <a:sx n="84" d="100"/>
          <a:sy n="84" d="100"/>
        </p:scale>
        <p:origin x="712" y="640"/>
      </p:cViewPr>
      <p:guideLst>
        <p:guide pos="294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7FE4643-29E3-4C27-9D2D-9FE63CA690BA}" type="datetime1">
              <a:rPr lang="de-DE" sz="800" smtClean="0"/>
              <a:t>07.10.25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4853" y="1021051"/>
            <a:ext cx="6155322" cy="382109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5E445-E987-DDC1-12A6-7DA567B3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C02153-0704-5EC8-ADFA-AA4EE719F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4BCEB1-8DEB-CB04-0B6B-56B7432A7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FE73C28-A550-9F45-2FDA-90A000DAB92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078927-4EB8-E1AC-0FDE-D6713FEDC3B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8FC337-2082-925C-0C74-B54F007090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A65640-8C65-4B90-EE59-6A24522A5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1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Stats和原本的model分开</a:t>
            </a:r>
            <a:endParaRPr lang="en-US" dirty="0"/>
          </a:p>
          <a:p>
            <a:r>
              <a:rPr lang="en-US" dirty="0" err="1"/>
              <a:t>前端repository层的意义</a:t>
            </a:r>
            <a:endParaRPr lang="en-US" dirty="0"/>
          </a:p>
          <a:p>
            <a:r>
              <a:rPr lang="en-US" dirty="0" err="1"/>
              <a:t>Redis作用</a:t>
            </a:r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7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0A71-BAFE-191E-356E-130C1543B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738044-0507-718B-39C1-8CDC3DE8F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F93834-3808-F609-F151-5DA75BC94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Stats和原本的model分开</a:t>
            </a:r>
            <a:endParaRPr lang="en-US" dirty="0"/>
          </a:p>
          <a:p>
            <a:r>
              <a:rPr lang="en-US" dirty="0" err="1"/>
              <a:t>前端repository层的意义</a:t>
            </a:r>
            <a:endParaRPr lang="en-US" dirty="0"/>
          </a:p>
          <a:p>
            <a:r>
              <a:rPr lang="en-US" dirty="0" err="1"/>
              <a:t>Redis作用</a:t>
            </a:r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7358757E-F1D1-71F7-7C46-EB2E86BC01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08628C-B73D-1B9B-738D-42461B5741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37CE1A-9955-B33A-CEBD-34C7A7190A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BF6D2B-E1F3-ACD6-26A3-5FBB5E20A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82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8AB98-61A4-ADE5-1A25-517C17814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FB88CDA-3822-9AE6-3849-ED31CC93C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6EC57A5-F5D3-7D44-3017-330FA7948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Stats和原本的model分开</a:t>
            </a:r>
            <a:endParaRPr lang="en-US" dirty="0"/>
          </a:p>
          <a:p>
            <a:r>
              <a:rPr lang="en-US" dirty="0" err="1"/>
              <a:t>前端repository层的意义</a:t>
            </a:r>
            <a:endParaRPr lang="en-US" dirty="0"/>
          </a:p>
          <a:p>
            <a:r>
              <a:rPr lang="en-US" dirty="0" err="1"/>
              <a:t>Redis作用</a:t>
            </a:r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4DF16E3C-F783-6DAF-18F9-C7130423F6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CA43DC-E0C1-E831-FBE8-2B4E473C89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8D7410-ACA2-58E6-8548-BD40980902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CDD844-4356-2540-5A32-01B4445E3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0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使用nosql而不是传统数据库</a:t>
            </a:r>
            <a:r>
              <a:rPr lang="zh-CN" altLang="en-US" dirty="0"/>
              <a:t>，</a:t>
            </a:r>
            <a:r>
              <a:rPr lang="en-US" altLang="zh-CN" dirty="0" err="1"/>
              <a:t>tradedoff</a:t>
            </a:r>
            <a:endParaRPr lang="en-US" altLang="zh-CN" dirty="0"/>
          </a:p>
          <a:p>
            <a:r>
              <a:rPr lang="en-US" dirty="0"/>
              <a:t>Quiz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设计的意义 </a:t>
            </a:r>
            <a:r>
              <a:rPr lang="en-US" altLang="zh-CN" dirty="0"/>
              <a:t>Question</a:t>
            </a:r>
            <a:r>
              <a:rPr lang="zh-CN" altLang="en-US" dirty="0"/>
              <a:t>的</a:t>
            </a:r>
            <a:r>
              <a:rPr lang="en-US" altLang="zh-CN" dirty="0"/>
              <a:t>copy</a:t>
            </a:r>
            <a:r>
              <a:rPr lang="zh-CN" altLang="en-US" dirty="0"/>
              <a:t>价值</a:t>
            </a:r>
            <a:endParaRPr lang="en-US" altLang="zh-CN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6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8D51-ED7F-AC8E-40CC-D20F9381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B2FCD2-E329-57CA-2730-A5EAC269B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4F427A-DA54-BD75-AD59-A8F940C66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992813B3-C72A-AAE4-9A4E-222E658959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0C5177-4139-8A8F-6CB4-8CE93A8CA33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188D21-9B83-E599-EC22-DE243FB28F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88B363-F0ED-027C-33FC-872E84027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37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BD5D3-6D63-DA43-499C-88F1E11FD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147845-DD8D-8CF9-3466-E40ED33D1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F8FE8C-A731-597B-4514-12AD91FE3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F8760F09-64F1-5ED8-125E-2B2FC43423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1360E6-06DC-B06E-7FC1-E4E0738FC25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350365-4FDF-C323-20AA-2C516A393C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3BE6E4-B8BD-C308-6352-E706F9EFA7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6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C997F-5C65-94CA-D205-E2D31975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695B368-BEFE-2C2D-4A3B-5FD10E7974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C418678-1E06-3EA0-B622-06AD9350B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13A3F4DD-4536-A0C3-E2A9-3BBEC28145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E32E57-4318-5783-6AC9-41EF2A0A82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A55413-2CF4-7D15-A12D-6BC8FF153B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25C6D4-80A9-8BE9-1FA1-ABADD3ACB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83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B743-A25C-080A-62E4-AD21870C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09F3DF-AB49-A9E9-731E-86C9F4246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46075" y="1020763"/>
            <a:ext cx="6113463" cy="3821112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4EC3F6-A433-2EFA-897B-5ACBEBA5E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ADF97004-A296-1812-2EF3-9A6145C8020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D6454E-2A2E-91F0-88CF-7088FAD00CB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C55116-ED45-4561-9FF3-8D9B94F89E93}" type="datetime1">
              <a:rPr lang="de-DE" smtClean="0"/>
              <a:t>07.10.25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E47562-E69F-22FA-08F2-2AF9E7BDF5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271CC-429E-F98B-CE07-82300342A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2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1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8" name="Titel 14"/>
          <p:cNvSpPr>
            <a:spLocks noGrp="1" noChangeAspect="1"/>
          </p:cNvSpPr>
          <p:nvPr>
            <p:ph type="ctrTitle"/>
          </p:nvPr>
        </p:nvSpPr>
        <p:spPr>
          <a:xfrm>
            <a:off x="3905371" y="0"/>
            <a:ext cx="5238629" cy="5079601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14363" y="1112473"/>
            <a:ext cx="4102223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041" y="4185236"/>
            <a:ext cx="4090003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400"/>
            <a:ext cx="1415910" cy="3672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78F4A96-370A-4C37-A265-C6FBD2DA1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66DCB5FD-5A59-4628-AB96-F042AF131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0606843-6A73-4F8F-B722-43E7D93C4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9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2763DE-E993-4C54-9EB4-57823F47B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A88E20-BEF3-412F-B5CC-9F30DBE7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DA55BF9-B1F4-450F-A27B-C72BFC74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63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61525"/>
            <a:ext cx="3780000" cy="172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AFBA3D-330D-4D08-B196-CB0D25F2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8C0834-AC03-4A0F-A71C-440431F3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CC35F795-F004-4706-B525-1B7AE2C34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12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7BF4C6-1D2C-4285-AE26-4B0EEB8E0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AF3D281-64DD-47E3-8C78-907590F82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Universität Stuttgart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565C6D8-D4BA-4E66-82DB-2C8461B3B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6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82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604592D-94D8-49C0-A139-620751146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A49FB25F-4591-495A-A077-58DE3C12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BE3E210-0786-440A-9E97-048D1B12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86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ECE80AC-5F36-488E-A3B9-626EEAEF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66AD329-AD09-4DDC-A022-603D0AC94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5C01D1F-AA88-4E20-9806-A2E134B04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363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5" y="2315783"/>
            <a:ext cx="2814039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476" y="2315783"/>
            <a:ext cx="2814039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" name="Datumsplatzhalte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de-DE" dirty="0"/>
          </a:p>
        </p:txBody>
      </p:sp>
      <p:sp>
        <p:nvSpPr>
          <p:cNvPr id="4" name="Fußzeilenplatzhalt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5" name="Foliennummernplatzhalte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179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5246" y="2315783"/>
            <a:ext cx="252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18957" y="2315783"/>
            <a:ext cx="2520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55688" y="2315784"/>
            <a:ext cx="2520000" cy="277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4431FB-EFCC-433E-869E-058B2C946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B2EB504-E380-47C4-87B1-5F87EF1CD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6C6781C3-6BAA-45AB-8A24-986DA5C0C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Rechteck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6725" y="2315783"/>
            <a:ext cx="2031501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C06559-6477-4FE4-827E-1F3DDA49D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E90E0F3B-CD69-457E-AD18-2576C237D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38BE1051-4F1D-48D1-B33E-899957CCC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179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14364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5" name="Titel 14"/>
          <p:cNvSpPr>
            <a:spLocks noGrp="1" noChangeAspect="1"/>
          </p:cNvSpPr>
          <p:nvPr>
            <p:ph type="ctrTitle"/>
          </p:nvPr>
        </p:nvSpPr>
        <p:spPr>
          <a:xfrm>
            <a:off x="3606692" y="342727"/>
            <a:ext cx="5540464" cy="5372273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4514364" y="1747872"/>
            <a:ext cx="4210378" cy="2974440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4364" y="4820635"/>
            <a:ext cx="4197836" cy="4284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589447" y="2096930"/>
            <a:ext cx="1606735" cy="1557959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0176617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2E6EE1B-43A1-4126-A55E-663A1654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483D116-931D-4CD7-AE89-C9CCED732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65C01F-335D-46A1-8A1D-312C75AB1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65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A79D05-0FD2-49E6-9AF9-460FBBB8B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1806C6-C8B4-4859-93B0-A6F9A829A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6AAC8F7-D9A3-41A1-A5E8-F8B3DE13B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43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tx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1" name="E-Mail">
            <a:extLst>
              <a:ext uri="{FF2B5EF4-FFF2-40B4-BE49-F238E27FC236}">
                <a16:creationId xmlns:a16="http://schemas.microsoft.com/office/drawing/2014/main" id="{D5315341-BD59-44A8-8F8B-4BFCDD91BB2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400" y="274950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2" name="Email Adresse">
            <a:extLst>
              <a:ext uri="{FF2B5EF4-FFF2-40B4-BE49-F238E27FC236}">
                <a16:creationId xmlns:a16="http://schemas.microsoft.com/office/drawing/2014/main" id="{D9511ADD-F20D-416E-98D7-26878369F6C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6" y="27495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3" name="Telefonnummer">
            <a:extLst>
              <a:ext uri="{FF2B5EF4-FFF2-40B4-BE49-F238E27FC236}">
                <a16:creationId xmlns:a16="http://schemas.microsoft.com/office/drawing/2014/main" id="{C134C6A9-4BDB-4B43-8B22-34ED326E0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400" y="2980868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24" name="Durchwahl">
            <a:extLst>
              <a:ext uri="{FF2B5EF4-FFF2-40B4-BE49-F238E27FC236}">
                <a16:creationId xmlns:a16="http://schemas.microsoft.com/office/drawing/2014/main" id="{1520D2F4-C375-4654-9D29-1390EA917D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981" y="298086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5" name="www">
            <a:extLst>
              <a:ext uri="{FF2B5EF4-FFF2-40B4-BE49-F238E27FC236}">
                <a16:creationId xmlns:a16="http://schemas.microsoft.com/office/drawing/2014/main" id="{0FE69C40-B3C2-437C-B068-B2E3F2315E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1" y="324154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26" name="Webadresse">
            <a:extLst>
              <a:ext uri="{FF2B5EF4-FFF2-40B4-BE49-F238E27FC236}">
                <a16:creationId xmlns:a16="http://schemas.microsoft.com/office/drawing/2014/main" id="{C38233FD-CF37-4810-84B0-4E77F355CF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8" y="324154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7" name="Universität Stuttgart">
            <a:extLst>
              <a:ext uri="{FF2B5EF4-FFF2-40B4-BE49-F238E27FC236}">
                <a16:creationId xmlns:a16="http://schemas.microsoft.com/office/drawing/2014/main" id="{5CDE0E38-DFAD-45E8-A1E2-12CF77660E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400" y="368598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28" name="Abteilung Institut">
            <a:extLst>
              <a:ext uri="{FF2B5EF4-FFF2-40B4-BE49-F238E27FC236}">
                <a16:creationId xmlns:a16="http://schemas.microsoft.com/office/drawing/2014/main" id="{CB4F8128-FB5A-48A7-9D30-4F6B0E3338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400" y="392492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29" name="Adressfeld">
            <a:extLst>
              <a:ext uri="{FF2B5EF4-FFF2-40B4-BE49-F238E27FC236}">
                <a16:creationId xmlns:a16="http://schemas.microsoft.com/office/drawing/2014/main" id="{DA45BBBC-CFAE-4B2D-9550-7111EC15C3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400" y="416118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3998974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16" name="Textfeld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>
                <a:solidFill>
                  <a:schemeClr val="bg1"/>
                </a:solidFill>
              </a:rPr>
              <a:t>Vielen Dank!</a:t>
            </a:r>
          </a:p>
        </p:txBody>
      </p:sp>
      <p:sp>
        <p:nvSpPr>
          <p:cNvPr id="6" name="Bildplatzhalte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2" name="E-Mail">
            <a:extLst>
              <a:ext uri="{FF2B5EF4-FFF2-40B4-BE49-F238E27FC236}">
                <a16:creationId xmlns:a16="http://schemas.microsoft.com/office/drawing/2014/main" id="{402741B8-B87F-45DE-9623-AB6595228A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399" y="2749500"/>
            <a:ext cx="542646" cy="216482"/>
          </a:xfrm>
        </p:spPr>
        <p:txBody>
          <a:bodyPr/>
          <a:lstStyle>
            <a:lvl1pPr>
              <a:buFontTx/>
              <a:buNone/>
              <a:defRPr lang="de-DE" sz="12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dirty="0"/>
              <a:t>E-Mail</a:t>
            </a:r>
          </a:p>
        </p:txBody>
      </p:sp>
      <p:sp>
        <p:nvSpPr>
          <p:cNvPr id="23" name="Email Adresse">
            <a:extLst>
              <a:ext uri="{FF2B5EF4-FFF2-40B4-BE49-F238E27FC236}">
                <a16:creationId xmlns:a16="http://schemas.microsoft.com/office/drawing/2014/main" id="{29BCACA6-4595-4A9D-8CBE-3410159B4C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7045" y="27495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4" name="Telefonnummer">
            <a:extLst>
              <a:ext uri="{FF2B5EF4-FFF2-40B4-BE49-F238E27FC236}">
                <a16:creationId xmlns:a16="http://schemas.microsoft.com/office/drawing/2014/main" id="{D45B33A0-E01F-4270-898D-54E4182FD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74399" y="2980868"/>
            <a:ext cx="1745931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Telefon +49 (0) 711 685-</a:t>
            </a:r>
          </a:p>
        </p:txBody>
      </p:sp>
      <p:sp>
        <p:nvSpPr>
          <p:cNvPr id="25" name="Durchwahl">
            <a:extLst>
              <a:ext uri="{FF2B5EF4-FFF2-40B4-BE49-F238E27FC236}">
                <a16:creationId xmlns:a16="http://schemas.microsoft.com/office/drawing/2014/main" id="{19CAC76D-FFFB-48BD-A17E-4E7E376274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7980" y="2980868"/>
            <a:ext cx="649267" cy="245786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26" name="www">
            <a:extLst>
              <a:ext uri="{FF2B5EF4-FFF2-40B4-BE49-F238E27FC236}">
                <a16:creationId xmlns:a16="http://schemas.microsoft.com/office/drawing/2014/main" id="{69019E53-FC3B-43E9-B148-A4B685838D6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74400" y="3241540"/>
            <a:ext cx="364806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www.</a:t>
            </a:r>
          </a:p>
        </p:txBody>
      </p:sp>
      <p:sp>
        <p:nvSpPr>
          <p:cNvPr id="27" name="Webadresse">
            <a:extLst>
              <a:ext uri="{FF2B5EF4-FFF2-40B4-BE49-F238E27FC236}">
                <a16:creationId xmlns:a16="http://schemas.microsoft.com/office/drawing/2014/main" id="{2CC93E3B-0185-49A3-9571-2D5761FF40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9207" y="3241540"/>
            <a:ext cx="1838323" cy="238329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28" name="Universität Stuttgart">
            <a:extLst>
              <a:ext uri="{FF2B5EF4-FFF2-40B4-BE49-F238E27FC236}">
                <a16:creationId xmlns:a16="http://schemas.microsoft.com/office/drawing/2014/main" id="{34DFE16B-7382-42E1-97A2-BAF10E4C3C0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74399" y="3685984"/>
            <a:ext cx="2500012" cy="21869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571454" rtl="0" eaLnBrk="1" latinLnBrk="0" hangingPunct="1">
              <a:lnSpc>
                <a:spcPct val="120000"/>
              </a:lnSpc>
              <a:spcBef>
                <a:spcPts val="625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tabLst>
                <a:tab pos="541338" algn="l"/>
              </a:tabLst>
            </a:pPr>
            <a:r>
              <a:rPr lang="de-DE" dirty="0"/>
              <a:t>Universität Stuttgart</a:t>
            </a:r>
          </a:p>
        </p:txBody>
      </p:sp>
      <p:sp>
        <p:nvSpPr>
          <p:cNvPr id="29" name="Abteilung Institut">
            <a:extLst>
              <a:ext uri="{FF2B5EF4-FFF2-40B4-BE49-F238E27FC236}">
                <a16:creationId xmlns:a16="http://schemas.microsoft.com/office/drawing/2014/main" id="{AD95FDA3-6102-4DFC-BBC5-8B965FECA3E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74399" y="3924929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30" name="Adressfeld">
            <a:extLst>
              <a:ext uri="{FF2B5EF4-FFF2-40B4-BE49-F238E27FC236}">
                <a16:creationId xmlns:a16="http://schemas.microsoft.com/office/drawing/2014/main" id="{846EA3DC-A27A-4981-95A5-4F0891B248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4399" y="4161183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</a:t>
            </a:r>
          </a:p>
        </p:txBody>
      </p:sp>
    </p:spTree>
    <p:extLst>
      <p:ext uri="{BB962C8B-B14F-4D97-AF65-F5344CB8AC3E}">
        <p14:creationId xmlns:p14="http://schemas.microsoft.com/office/powerpoint/2010/main" val="158396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407600"/>
            <a:ext cx="9144000" cy="4307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618406"/>
            <a:ext cx="4536000" cy="2929317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</a:t>
            </a:r>
            <a:br>
              <a:rPr lang="de-DE" dirty="0"/>
            </a:br>
            <a:r>
              <a:rPr lang="de-DE" dirty="0"/>
              <a:t>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625216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0" y="4050000"/>
            <a:ext cx="1329711" cy="13297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2451" y="648000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407601"/>
            <a:ext cx="9144000" cy="36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618407"/>
            <a:ext cx="4534828" cy="2712640"/>
          </a:xfr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3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62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5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25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</a:t>
            </a:r>
            <a:br>
              <a:rPr lang="de-DE" dirty="0"/>
            </a:br>
            <a:r>
              <a:rPr lang="de-DE" dirty="0"/>
              <a:t>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38" y="4425551"/>
            <a:ext cx="4535487" cy="654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4970584" y="1004398"/>
            <a:ext cx="3913200" cy="3912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53288" y="5216941"/>
            <a:ext cx="1422400" cy="368348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442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Universität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Stuttgart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k object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011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660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99651A1-2E7B-4C0B-8B80-484DFD7E2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20.08.2020</a:t>
            </a:r>
            <a:endParaRPr lang="en-US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06FA61-E15D-4FCF-9C36-B244C277C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F008ECF-378D-4ACC-B3EA-1EED1841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4" y="396000"/>
            <a:ext cx="8245475" cy="57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057275"/>
            <a:ext cx="8243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de-DE"/>
              <a:t>20.08.2020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5418000"/>
            <a:ext cx="6063501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Universität</a:t>
            </a:r>
            <a:r>
              <a:rPr lang="en-US" dirty="0"/>
              <a:t> Stuttgart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5" r:id="rId3"/>
    <p:sldLayoutId id="2147483694" r:id="rId4"/>
    <p:sldLayoutId id="2147483662" r:id="rId5"/>
    <p:sldLayoutId id="2147483692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3" r:id="rId22"/>
    <p:sldLayoutId id="2147483714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6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9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11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video" Target="../media/media12.mp4"/><Relationship Id="rId5" Type="http://schemas.microsoft.com/office/2007/relationships/media" Target="../media/media12.mp4"/><Relationship Id="rId10" Type="http://schemas.openxmlformats.org/officeDocument/2006/relationships/image" Target="../media/image29.png"/><Relationship Id="rId4" Type="http://schemas.openxmlformats.org/officeDocument/2006/relationships/video" Target="../media/media11.mp4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6.mp4"/><Relationship Id="rId7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24.png"/><Relationship Id="rId4" Type="http://schemas.openxmlformats.org/officeDocument/2006/relationships/video" Target="../media/media6.mp4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2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9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720C604-DA74-49AB-920F-11A789398B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7D1DC48-E136-4954-9DBA-102889950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0C0BD7-0A14-4F6D-B46E-35A461DF25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95179" y="1993635"/>
            <a:ext cx="4210378" cy="2974440"/>
          </a:xfrm>
        </p:spPr>
        <p:txBody>
          <a:bodyPr anchor="ctr"/>
          <a:lstStyle/>
          <a:p>
            <a:pPr algn="ctr"/>
            <a:r>
              <a:rPr lang="en-US" sz="6600" noProof="0" dirty="0"/>
              <a:t>LOGIQ</a:t>
            </a:r>
          </a:p>
        </p:txBody>
      </p:sp>
      <p:sp>
        <p:nvSpPr>
          <p:cNvPr id="8" name="Untertitel 5">
            <a:extLst>
              <a:ext uri="{FF2B5EF4-FFF2-40B4-BE49-F238E27FC236}">
                <a16:creationId xmlns:a16="http://schemas.microsoft.com/office/drawing/2014/main" id="{0A42B082-057B-5DCB-A170-E0F93E9BC427}"/>
              </a:ext>
            </a:extLst>
          </p:cNvPr>
          <p:cNvSpPr txBox="1">
            <a:spLocks/>
          </p:cNvSpPr>
          <p:nvPr/>
        </p:nvSpPr>
        <p:spPr>
          <a:xfrm>
            <a:off x="4696969" y="4539675"/>
            <a:ext cx="4197836" cy="42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highlight>
                  <a:srgbClr val="000000"/>
                </a:highlight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 dirty="0"/>
              <a:t>Jianyang Gu, 08.10.2025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CC332C7-086C-3DF5-8B4E-AA79EC7DBE05}"/>
              </a:ext>
            </a:extLst>
          </p:cNvPr>
          <p:cNvSpPr/>
          <p:nvPr/>
        </p:nvSpPr>
        <p:spPr>
          <a:xfrm>
            <a:off x="2897855" y="948741"/>
            <a:ext cx="1799114" cy="1799114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600" noProof="0" dirty="0"/>
          </a:p>
        </p:txBody>
      </p:sp>
      <p:pic>
        <p:nvPicPr>
          <p:cNvPr id="10" name="图片占位符 9" descr="图标&#10;&#10;AI 生成的内容可能不正确。">
            <a:extLst>
              <a:ext uri="{FF2B5EF4-FFF2-40B4-BE49-F238E27FC236}">
                <a16:creationId xmlns:a16="http://schemas.microsoft.com/office/drawing/2014/main" id="{DBA36715-A45A-6D62-D088-87803E127D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32" b="1532"/>
          <a:stretch>
            <a:fillRect/>
          </a:stretch>
        </p:blipFill>
        <p:spPr>
          <a:xfrm>
            <a:off x="2946552" y="1025433"/>
            <a:ext cx="1697254" cy="1645730"/>
          </a:xfrm>
          <a:solidFill>
            <a:srgbClr val="FFC107"/>
          </a:solidFill>
        </p:spPr>
      </p:pic>
    </p:spTree>
    <p:extLst>
      <p:ext uri="{BB962C8B-B14F-4D97-AF65-F5344CB8AC3E}">
        <p14:creationId xmlns:p14="http://schemas.microsoft.com/office/powerpoint/2010/main" val="474780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27FBD-E669-CE2D-59AB-CEFD99B9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369D5679-270D-750C-6A92-D8E77F398168}"/>
              </a:ext>
            </a:extLst>
          </p:cNvPr>
          <p:cNvSpPr/>
          <p:nvPr/>
        </p:nvSpPr>
        <p:spPr>
          <a:xfrm>
            <a:off x="466724" y="3898393"/>
            <a:ext cx="2683052" cy="518817"/>
          </a:xfrm>
          <a:prstGeom prst="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F5759C-FC62-746B-4A7D-FD4F8875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1C6D9B0-E33C-B9DA-576A-F75E6A770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37" y="1520998"/>
            <a:ext cx="2266839" cy="3095991"/>
          </a:xfrm>
        </p:spPr>
        <p:txBody>
          <a:bodyPr/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Login &amp; Registration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Home 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Quiz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Review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Profile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D40C50-498B-3526-DCD5-51B7828F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72AAA4-D837-3DD9-7661-D88BAA97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B10361-C4E9-700A-A5F7-D37C352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4205CB5-CDE3-8D3D-3012-9CDCCC082FF5}"/>
              </a:ext>
            </a:extLst>
          </p:cNvPr>
          <p:cNvSpPr/>
          <p:nvPr/>
        </p:nvSpPr>
        <p:spPr>
          <a:xfrm>
            <a:off x="674831" y="886595"/>
            <a:ext cx="2266838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Frontend 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5A2C5B3-C66C-AB7A-6741-1035127E9044}"/>
              </a:ext>
            </a:extLst>
          </p:cNvPr>
          <p:cNvCxnSpPr>
            <a:cxnSpLocks/>
          </p:cNvCxnSpPr>
          <p:nvPr/>
        </p:nvCxnSpPr>
        <p:spPr>
          <a:xfrm>
            <a:off x="466724" y="1297790"/>
            <a:ext cx="2683052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B80FA5E-0846-525C-C939-13E8185F6499}"/>
              </a:ext>
            </a:extLst>
          </p:cNvPr>
          <p:cNvSpPr/>
          <p:nvPr/>
        </p:nvSpPr>
        <p:spPr>
          <a:xfrm>
            <a:off x="466724" y="787791"/>
            <a:ext cx="2683052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10" name="Statistics-Overview">
            <a:hlinkClick r:id="" action="ppaction://media"/>
            <a:extLst>
              <a:ext uri="{FF2B5EF4-FFF2-40B4-BE49-F238E27FC236}">
                <a16:creationId xmlns:a16="http://schemas.microsoft.com/office/drawing/2014/main" id="{DEDA54FB-2966-2CEB-42D2-2042ED5CB4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11899" y="886595"/>
            <a:ext cx="1661000" cy="3600000"/>
          </a:xfrm>
          <a:prstGeom prst="rect">
            <a:avLst/>
          </a:prstGeom>
        </p:spPr>
      </p:pic>
      <p:pic>
        <p:nvPicPr>
          <p:cNvPr id="11" name="Edit-Profile">
            <a:hlinkClick r:id="" action="ppaction://media"/>
            <a:extLst>
              <a:ext uri="{FF2B5EF4-FFF2-40B4-BE49-F238E27FC236}">
                <a16:creationId xmlns:a16="http://schemas.microsoft.com/office/drawing/2014/main" id="{75121A5C-B59C-E9F2-968A-B5DAC846DD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31549" y="886595"/>
            <a:ext cx="1661000" cy="3600000"/>
          </a:xfrm>
          <a:prstGeom prst="rect">
            <a:avLst/>
          </a:prstGeom>
        </p:spPr>
      </p:pic>
      <p:pic>
        <p:nvPicPr>
          <p:cNvPr id="12" name="Change-Password">
            <a:hlinkClick r:id="" action="ppaction://media"/>
            <a:extLst>
              <a:ext uri="{FF2B5EF4-FFF2-40B4-BE49-F238E27FC236}">
                <a16:creationId xmlns:a16="http://schemas.microsoft.com/office/drawing/2014/main" id="{2C4E6250-DDDB-9951-02D6-77DD0319B0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51199" y="886595"/>
            <a:ext cx="1661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0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47AD9-4ADA-7892-931A-2307D6D78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710C1-71D4-98B6-F7F2-944C3E1F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DFDE27-395A-ECCD-2419-5E9924FA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EF0DA74-F465-7F34-9D3B-A9EA0B22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E9FAD0-304D-8A36-265E-DAF5CF70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3" name="Question-Bank-Management">
            <a:hlinkClick r:id="" action="ppaction://media"/>
            <a:extLst>
              <a:ext uri="{FF2B5EF4-FFF2-40B4-BE49-F238E27FC236}">
                <a16:creationId xmlns:a16="http://schemas.microsoft.com/office/drawing/2014/main" id="{F0E9F2E4-C120-8943-95A8-629F78FCAD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000" y="640975"/>
            <a:ext cx="6917769" cy="4316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A076AD4-2B60-3373-DB69-B359E2987781}"/>
              </a:ext>
            </a:extLst>
          </p:cNvPr>
          <p:cNvSpPr/>
          <p:nvPr/>
        </p:nvSpPr>
        <p:spPr>
          <a:xfrm>
            <a:off x="313857" y="1003696"/>
            <a:ext cx="1335219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Admin Site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4ACD18D-A5B2-23D7-BF9A-056547E90D41}"/>
              </a:ext>
            </a:extLst>
          </p:cNvPr>
          <p:cNvCxnSpPr>
            <a:cxnSpLocks/>
          </p:cNvCxnSpPr>
          <p:nvPr/>
        </p:nvCxnSpPr>
        <p:spPr>
          <a:xfrm>
            <a:off x="224081" y="1321761"/>
            <a:ext cx="1514773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89213556-EC48-B82F-D1A9-C93C4998D3EE}"/>
              </a:ext>
            </a:extLst>
          </p:cNvPr>
          <p:cNvSpPr/>
          <p:nvPr/>
        </p:nvSpPr>
        <p:spPr>
          <a:xfrm flipH="1">
            <a:off x="24449" y="1810608"/>
            <a:ext cx="2237087" cy="508344"/>
          </a:xfrm>
          <a:prstGeom prst="round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3ED8111-0498-83B3-A033-1AFB1A73237D}"/>
              </a:ext>
            </a:extLst>
          </p:cNvPr>
          <p:cNvSpPr/>
          <p:nvPr/>
        </p:nvSpPr>
        <p:spPr>
          <a:xfrm flipH="1">
            <a:off x="24449" y="2990774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9DC3815-73F6-57DC-44DC-BD46645F9BEC}"/>
              </a:ext>
            </a:extLst>
          </p:cNvPr>
          <p:cNvSpPr txBox="1"/>
          <p:nvPr/>
        </p:nvSpPr>
        <p:spPr>
          <a:xfrm>
            <a:off x="53788" y="1747191"/>
            <a:ext cx="1775361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Question Bank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26500B-1590-7D63-3E1D-79C91399C4AF}"/>
              </a:ext>
            </a:extLst>
          </p:cNvPr>
          <p:cNvSpPr txBox="1"/>
          <p:nvPr/>
        </p:nvSpPr>
        <p:spPr>
          <a:xfrm>
            <a:off x="53788" y="2350648"/>
            <a:ext cx="1879498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Delete &amp; Export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FB29AE-F3B2-DF4C-DCEA-F266D95EC28D}"/>
              </a:ext>
            </a:extLst>
          </p:cNvPr>
          <p:cNvSpPr txBox="1"/>
          <p:nvPr/>
        </p:nvSpPr>
        <p:spPr>
          <a:xfrm>
            <a:off x="53788" y="2954105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Automatic Generation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8728F76-EEDA-1751-8ADD-FDF63A24EC33}"/>
              </a:ext>
            </a:extLst>
          </p:cNvPr>
          <p:cNvSpPr txBox="1"/>
          <p:nvPr/>
        </p:nvSpPr>
        <p:spPr>
          <a:xfrm>
            <a:off x="53788" y="3557563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Statistics Visualization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D13186B8-0EA9-F104-89A9-66AC140ED690}"/>
              </a:ext>
            </a:extLst>
          </p:cNvPr>
          <p:cNvSpPr/>
          <p:nvPr/>
        </p:nvSpPr>
        <p:spPr>
          <a:xfrm flipH="1">
            <a:off x="24449" y="3628010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FF0F1527-C966-B7E2-11BF-3E4928D77A32}"/>
              </a:ext>
            </a:extLst>
          </p:cNvPr>
          <p:cNvSpPr/>
          <p:nvPr/>
        </p:nvSpPr>
        <p:spPr>
          <a:xfrm flipH="1">
            <a:off x="24449" y="2377397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425922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8C7E3-F1A0-2B69-B295-4B301FB3E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9CF71E-34FD-0ED8-00CE-FC8ADA7F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2F7575-077A-4AA5-8A28-C58C0543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AF3A5F-AAAE-C178-08DB-DABEEBE2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ACE3CC-715D-5CAF-D785-4B1B0302F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9" name="Delete-or-Export-Questions">
            <a:hlinkClick r:id="" action="ppaction://media"/>
            <a:extLst>
              <a:ext uri="{FF2B5EF4-FFF2-40B4-BE49-F238E27FC236}">
                <a16:creationId xmlns:a16="http://schemas.microsoft.com/office/drawing/2014/main" id="{CEB42CEE-BE33-DD5E-5D3A-B97A7644D8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000" y="640800"/>
            <a:ext cx="6917770" cy="4316400"/>
          </a:xfrm>
          <a:prstGeom prst="rect">
            <a:avLst/>
          </a:prstGeom>
        </p:spPr>
      </p:pic>
      <p:sp>
        <p:nvSpPr>
          <p:cNvPr id="25" name="圆角矩形 24">
            <a:extLst>
              <a:ext uri="{FF2B5EF4-FFF2-40B4-BE49-F238E27FC236}">
                <a16:creationId xmlns:a16="http://schemas.microsoft.com/office/drawing/2014/main" id="{D9C85BC7-E01B-3A06-4BD2-4B930A969F94}"/>
              </a:ext>
            </a:extLst>
          </p:cNvPr>
          <p:cNvSpPr/>
          <p:nvPr/>
        </p:nvSpPr>
        <p:spPr>
          <a:xfrm flipH="1">
            <a:off x="24449" y="2372204"/>
            <a:ext cx="2237087" cy="508344"/>
          </a:xfrm>
          <a:prstGeom prst="round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52F0318-3A5D-BF50-E9B4-2C6F7C6E6A81}"/>
              </a:ext>
            </a:extLst>
          </p:cNvPr>
          <p:cNvSpPr/>
          <p:nvPr/>
        </p:nvSpPr>
        <p:spPr>
          <a:xfrm flipH="1">
            <a:off x="24449" y="2990774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3442042-4A73-9B74-80A2-36EC01E0ACE5}"/>
              </a:ext>
            </a:extLst>
          </p:cNvPr>
          <p:cNvSpPr txBox="1"/>
          <p:nvPr/>
        </p:nvSpPr>
        <p:spPr>
          <a:xfrm>
            <a:off x="53788" y="1747191"/>
            <a:ext cx="1775361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Question Bank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232676A-14D2-64CD-9ABF-C3E0EB02A786}"/>
              </a:ext>
            </a:extLst>
          </p:cNvPr>
          <p:cNvSpPr txBox="1"/>
          <p:nvPr/>
        </p:nvSpPr>
        <p:spPr>
          <a:xfrm>
            <a:off x="53788" y="2350648"/>
            <a:ext cx="1879498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Delete &amp; Export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B806C7-E8B6-F8A8-38B5-B1F6CDE179E1}"/>
              </a:ext>
            </a:extLst>
          </p:cNvPr>
          <p:cNvSpPr txBox="1"/>
          <p:nvPr/>
        </p:nvSpPr>
        <p:spPr>
          <a:xfrm>
            <a:off x="53788" y="2954105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Automatic Generation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81BC486-E940-96EC-88AE-AF228E167EAB}"/>
              </a:ext>
            </a:extLst>
          </p:cNvPr>
          <p:cNvSpPr txBox="1"/>
          <p:nvPr/>
        </p:nvSpPr>
        <p:spPr>
          <a:xfrm>
            <a:off x="53788" y="3557563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Statistics Visualization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11DD769F-7472-B433-AD08-7C72F538CBC4}"/>
              </a:ext>
            </a:extLst>
          </p:cNvPr>
          <p:cNvSpPr/>
          <p:nvPr/>
        </p:nvSpPr>
        <p:spPr>
          <a:xfrm flipH="1">
            <a:off x="24449" y="1764020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F2EBF75-A59F-99C8-CE3A-E36D2BBD75E3}"/>
              </a:ext>
            </a:extLst>
          </p:cNvPr>
          <p:cNvSpPr/>
          <p:nvPr/>
        </p:nvSpPr>
        <p:spPr>
          <a:xfrm flipH="1">
            <a:off x="24449" y="3594231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6D7F50-BD9D-577B-02BD-D76327BF2C03}"/>
              </a:ext>
            </a:extLst>
          </p:cNvPr>
          <p:cNvSpPr/>
          <p:nvPr/>
        </p:nvSpPr>
        <p:spPr>
          <a:xfrm>
            <a:off x="313857" y="1003696"/>
            <a:ext cx="1335219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Admin Site</a:t>
            </a:r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922E2F11-FA7D-7E5C-A531-33E011A9E97D}"/>
              </a:ext>
            </a:extLst>
          </p:cNvPr>
          <p:cNvCxnSpPr>
            <a:cxnSpLocks/>
          </p:cNvCxnSpPr>
          <p:nvPr/>
        </p:nvCxnSpPr>
        <p:spPr>
          <a:xfrm>
            <a:off x="224081" y="1321761"/>
            <a:ext cx="1514773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2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C20A-EA46-9C3A-703F-2B6B94C38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43878-D992-B45F-25F0-C05ABEE0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8053DF-1AD7-0EFF-D190-5D7ECBC2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931369-D80F-3FD2-2924-4F15A286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6FDA46-41C8-3C8E-1829-3DBFEF7F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8D023F6A-3D56-37D1-1AA2-E2566EF2A7EC}"/>
              </a:ext>
            </a:extLst>
          </p:cNvPr>
          <p:cNvSpPr/>
          <p:nvPr/>
        </p:nvSpPr>
        <p:spPr>
          <a:xfrm flipH="1">
            <a:off x="24449" y="2998866"/>
            <a:ext cx="2237087" cy="508344"/>
          </a:xfrm>
          <a:prstGeom prst="round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38F40ADD-D333-7AE7-3E09-532D406B4A6B}"/>
              </a:ext>
            </a:extLst>
          </p:cNvPr>
          <p:cNvSpPr/>
          <p:nvPr/>
        </p:nvSpPr>
        <p:spPr>
          <a:xfrm flipH="1">
            <a:off x="24449" y="3604151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2081826-F81F-5FD8-B963-514C54C9F804}"/>
              </a:ext>
            </a:extLst>
          </p:cNvPr>
          <p:cNvSpPr txBox="1"/>
          <p:nvPr/>
        </p:nvSpPr>
        <p:spPr>
          <a:xfrm>
            <a:off x="53788" y="1747191"/>
            <a:ext cx="1775361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Question Bank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E401584-39CC-8066-9328-4E4AFF4CD1D8}"/>
              </a:ext>
            </a:extLst>
          </p:cNvPr>
          <p:cNvSpPr txBox="1"/>
          <p:nvPr/>
        </p:nvSpPr>
        <p:spPr>
          <a:xfrm>
            <a:off x="53788" y="2350648"/>
            <a:ext cx="1879498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Delete &amp; Export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E450EF-CFBC-09BF-8D63-2BB2BDE73E00}"/>
              </a:ext>
            </a:extLst>
          </p:cNvPr>
          <p:cNvSpPr txBox="1"/>
          <p:nvPr/>
        </p:nvSpPr>
        <p:spPr>
          <a:xfrm>
            <a:off x="53788" y="2954105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Automatic Generation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3F1AA4C-EEFB-441D-F79B-7D47FCCC364D}"/>
              </a:ext>
            </a:extLst>
          </p:cNvPr>
          <p:cNvSpPr txBox="1"/>
          <p:nvPr/>
        </p:nvSpPr>
        <p:spPr>
          <a:xfrm>
            <a:off x="53788" y="3557563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Statistics Visualization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1BFD315B-9B55-FD69-D3EF-5D21ADDA70CE}"/>
              </a:ext>
            </a:extLst>
          </p:cNvPr>
          <p:cNvSpPr/>
          <p:nvPr/>
        </p:nvSpPr>
        <p:spPr>
          <a:xfrm flipH="1">
            <a:off x="24449" y="1764020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6CF5EDBD-A5D8-A054-5A7B-BC9B6CDC7487}"/>
              </a:ext>
            </a:extLst>
          </p:cNvPr>
          <p:cNvSpPr/>
          <p:nvPr/>
        </p:nvSpPr>
        <p:spPr>
          <a:xfrm flipH="1">
            <a:off x="24449" y="2377397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0F14B92-BC4C-272B-8659-7772ED7C7219}"/>
              </a:ext>
            </a:extLst>
          </p:cNvPr>
          <p:cNvSpPr/>
          <p:nvPr/>
        </p:nvSpPr>
        <p:spPr>
          <a:xfrm>
            <a:off x="313857" y="1003696"/>
            <a:ext cx="1335219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Admin Site</a:t>
            </a: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F067D2A8-F38C-B5C3-CFFA-741C7C9E3AF7}"/>
              </a:ext>
            </a:extLst>
          </p:cNvPr>
          <p:cNvCxnSpPr>
            <a:cxnSpLocks/>
          </p:cNvCxnSpPr>
          <p:nvPr/>
        </p:nvCxnSpPr>
        <p:spPr>
          <a:xfrm>
            <a:off x="224081" y="1321761"/>
            <a:ext cx="1514773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Question-Generation">
            <a:hlinkClick r:id="" action="ppaction://media"/>
            <a:extLst>
              <a:ext uri="{FF2B5EF4-FFF2-40B4-BE49-F238E27FC236}">
                <a16:creationId xmlns:a16="http://schemas.microsoft.com/office/drawing/2014/main" id="{7F38276B-3D25-D979-F89A-1E05607C55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000" y="640800"/>
            <a:ext cx="691777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5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50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F1BD-BC1A-B862-728C-8F3FF71B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>
            <a:extLst>
              <a:ext uri="{FF2B5EF4-FFF2-40B4-BE49-F238E27FC236}">
                <a16:creationId xmlns:a16="http://schemas.microsoft.com/office/drawing/2014/main" id="{679017B9-08AB-980A-116A-1F8337AC806E}"/>
              </a:ext>
            </a:extLst>
          </p:cNvPr>
          <p:cNvSpPr/>
          <p:nvPr/>
        </p:nvSpPr>
        <p:spPr>
          <a:xfrm flipH="1">
            <a:off x="24449" y="3604151"/>
            <a:ext cx="2237087" cy="508344"/>
          </a:xfrm>
          <a:prstGeom prst="round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90321A-C53B-4FCF-80CA-45867C583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28AC8F-1CE4-40D3-E73E-847A9E94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3997CF-F936-B9D4-0C41-67167844C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A5B14E-84D2-9506-1856-5C6A8160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40EED5E-07CF-7BD8-5D5E-47A615F2B069}"/>
              </a:ext>
            </a:extLst>
          </p:cNvPr>
          <p:cNvSpPr/>
          <p:nvPr/>
        </p:nvSpPr>
        <p:spPr>
          <a:xfrm flipH="1">
            <a:off x="24449" y="2990774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358DCF-E398-9BD8-097C-A9AAC61D6D84}"/>
              </a:ext>
            </a:extLst>
          </p:cNvPr>
          <p:cNvSpPr txBox="1"/>
          <p:nvPr/>
        </p:nvSpPr>
        <p:spPr>
          <a:xfrm>
            <a:off x="53788" y="1747191"/>
            <a:ext cx="1775361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Question Bank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46173DD-4029-FDBB-322A-177853653359}"/>
              </a:ext>
            </a:extLst>
          </p:cNvPr>
          <p:cNvSpPr txBox="1"/>
          <p:nvPr/>
        </p:nvSpPr>
        <p:spPr>
          <a:xfrm>
            <a:off x="53788" y="2350648"/>
            <a:ext cx="1879498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Delete &amp; Export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1D8B3FE-A8D6-BBFF-C77F-AA3C50DFD8DD}"/>
              </a:ext>
            </a:extLst>
          </p:cNvPr>
          <p:cNvSpPr txBox="1"/>
          <p:nvPr/>
        </p:nvSpPr>
        <p:spPr>
          <a:xfrm>
            <a:off x="53788" y="2954105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Automatic Generation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053487E-7FB6-F70C-EFCF-C7B37A5359B0}"/>
              </a:ext>
            </a:extLst>
          </p:cNvPr>
          <p:cNvSpPr txBox="1"/>
          <p:nvPr/>
        </p:nvSpPr>
        <p:spPr>
          <a:xfrm>
            <a:off x="53788" y="3557563"/>
            <a:ext cx="2547257" cy="456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sz="1400" noProof="0" dirty="0"/>
              <a:t>Statistics Visualization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56DEF00C-5C4D-7986-0285-26598200B20A}"/>
              </a:ext>
            </a:extLst>
          </p:cNvPr>
          <p:cNvSpPr/>
          <p:nvPr/>
        </p:nvSpPr>
        <p:spPr>
          <a:xfrm flipH="1">
            <a:off x="24449" y="1764020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29376322-4ABB-8112-5164-21D682564A78}"/>
              </a:ext>
            </a:extLst>
          </p:cNvPr>
          <p:cNvSpPr/>
          <p:nvPr/>
        </p:nvSpPr>
        <p:spPr>
          <a:xfrm flipH="1">
            <a:off x="24449" y="2377397"/>
            <a:ext cx="89778" cy="508344"/>
          </a:xfrm>
          <a:prstGeom prst="round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8DABB80-971B-9394-CBFC-3F739C7DDAE9}"/>
              </a:ext>
            </a:extLst>
          </p:cNvPr>
          <p:cNvSpPr/>
          <p:nvPr/>
        </p:nvSpPr>
        <p:spPr>
          <a:xfrm>
            <a:off x="313857" y="1003696"/>
            <a:ext cx="1335219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0" dirty="0">
                <a:solidFill>
                  <a:schemeClr val="tx1"/>
                </a:solidFill>
              </a:rPr>
              <a:t>Admin Site</a:t>
            </a:r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7D44DBF-4A67-8F4A-6DF1-A971B4296B51}"/>
              </a:ext>
            </a:extLst>
          </p:cNvPr>
          <p:cNvCxnSpPr>
            <a:cxnSpLocks/>
          </p:cNvCxnSpPr>
          <p:nvPr/>
        </p:nvCxnSpPr>
        <p:spPr>
          <a:xfrm>
            <a:off x="224081" y="1321761"/>
            <a:ext cx="1514773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Statistics">
            <a:hlinkClick r:id="" action="ppaction://media"/>
            <a:extLst>
              <a:ext uri="{FF2B5EF4-FFF2-40B4-BE49-F238E27FC236}">
                <a16:creationId xmlns:a16="http://schemas.microsoft.com/office/drawing/2014/main" id="{63EA4B6E-4DE1-9BEE-3211-E4F8AF30E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000" y="640800"/>
            <a:ext cx="691777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62418-283A-B41C-3BA3-41055259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139B8A-E8EA-B917-BAB4-39D127D4B0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EC923C1-C42F-174D-55B0-A9AB0868D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B4B761C-9758-C7A4-BF67-03BD92CD82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088" y="2074980"/>
            <a:ext cx="5109671" cy="2974440"/>
          </a:xfrm>
        </p:spPr>
        <p:txBody>
          <a:bodyPr anchor="ctr"/>
          <a:lstStyle/>
          <a:p>
            <a:pPr algn="ctr"/>
            <a:r>
              <a:rPr lang="en-US" sz="6600" noProof="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84129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6FF77-9AA8-F2AE-F5B9-AB2DEAD00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379CE4-B4CA-DDAB-1BA8-5AECA8A94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158D72F-381B-CE90-765F-2FA113FB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15A911F-4978-23BA-2722-4EE1D9B377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4628" y="2074980"/>
            <a:ext cx="6444591" cy="2974440"/>
          </a:xfrm>
        </p:spPr>
        <p:txBody>
          <a:bodyPr anchor="ctr"/>
          <a:lstStyle/>
          <a:p>
            <a:pPr algn="ctr"/>
            <a:r>
              <a:rPr lang="en-US" sz="5400" noProof="0" dirty="0"/>
              <a:t>Implementation</a:t>
            </a:r>
            <a:endParaRPr lang="en-US" sz="6600" noProof="0" dirty="0"/>
          </a:p>
        </p:txBody>
      </p:sp>
    </p:spTree>
    <p:extLst>
      <p:ext uri="{BB962C8B-B14F-4D97-AF65-F5344CB8AC3E}">
        <p14:creationId xmlns:p14="http://schemas.microsoft.com/office/powerpoint/2010/main" val="342607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D1D7D-C7F2-E888-9BB2-2BAE1361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CEBB11-2B77-C569-E8C7-41E44722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05D7A8-1902-9453-1806-EF4AA766F5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Architecture of </a:t>
            </a:r>
            <a:r>
              <a:rPr lang="en-US" noProof="0" dirty="0" err="1"/>
              <a:t>LogiQ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15ACB7-394E-43D2-6420-D8ACF150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8DD6BB-FD42-0538-9E59-A25C9978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02C9C54-C96B-723C-C459-16DE5F466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222BD7ED-E8BD-55FD-AACA-AE196627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0" y="972000"/>
            <a:ext cx="6949320" cy="429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6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02C70-0553-3D70-3C3A-31E2F1EF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931D7-C4B3-7C2A-7C20-42EE4A01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EB139F-C282-88E4-85F2-9D2B5BED8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Architecture of </a:t>
            </a:r>
            <a:r>
              <a:rPr lang="en-US" noProof="0" dirty="0" err="1"/>
              <a:t>LogiQ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45FF2F-634F-AEF3-9545-0D144A9A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F3C652-8A38-B221-5367-71B4483A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CABB1C-AE9A-5DA0-E053-9CBFE5A3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E4A27F4B-BAFF-DBA8-0DE0-4BFC0564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0" y="972000"/>
            <a:ext cx="6949320" cy="429045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463D2F74-C2A9-7E2B-DE33-815891142057}"/>
              </a:ext>
            </a:extLst>
          </p:cNvPr>
          <p:cNvSpPr/>
          <p:nvPr/>
        </p:nvSpPr>
        <p:spPr>
          <a:xfrm>
            <a:off x="1057835" y="2583183"/>
            <a:ext cx="2079812" cy="544354"/>
          </a:xfrm>
          <a:prstGeom prst="fram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7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23B64-7588-7244-18BE-D351D5F20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9A1AB-F8D0-C458-5017-AFF20A27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35321-387E-372C-D6BE-0BD85DEA94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Architecture of </a:t>
            </a:r>
            <a:r>
              <a:rPr lang="en-US" noProof="0" dirty="0" err="1"/>
              <a:t>LogiQ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B1E9EB-A0B8-60AA-B577-95AB1D1A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E500CA-1A6C-E268-CDD6-E7C03C2E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410A863-3836-8395-107C-F33784A6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9" name="图片 8" descr="图形用户界面&#10;&#10;AI 生成的内容可能不正确。">
            <a:extLst>
              <a:ext uri="{FF2B5EF4-FFF2-40B4-BE49-F238E27FC236}">
                <a16:creationId xmlns:a16="http://schemas.microsoft.com/office/drawing/2014/main" id="{820B94CD-3F40-4C36-BA4E-F09684EC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80" y="972000"/>
            <a:ext cx="6949320" cy="4290450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EE28999D-BBC4-0739-FA70-C7932CE4AC51}"/>
              </a:ext>
            </a:extLst>
          </p:cNvPr>
          <p:cNvSpPr/>
          <p:nvPr/>
        </p:nvSpPr>
        <p:spPr>
          <a:xfrm>
            <a:off x="1057835" y="2583183"/>
            <a:ext cx="2079812" cy="544354"/>
          </a:xfrm>
          <a:prstGeom prst="fram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8E656388-76BA-9593-A43C-6502FDB277E0}"/>
              </a:ext>
            </a:extLst>
          </p:cNvPr>
          <p:cNvSpPr/>
          <p:nvPr/>
        </p:nvSpPr>
        <p:spPr>
          <a:xfrm>
            <a:off x="6152350" y="4587299"/>
            <a:ext cx="755752" cy="674249"/>
          </a:xfrm>
          <a:prstGeom prst="fram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44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A21F8AA3-A581-F070-3E11-E098D17595A0}"/>
              </a:ext>
            </a:extLst>
          </p:cNvPr>
          <p:cNvGrpSpPr/>
          <p:nvPr/>
        </p:nvGrpSpPr>
        <p:grpSpPr>
          <a:xfrm>
            <a:off x="3735977" y="1403262"/>
            <a:ext cx="5086800" cy="3339738"/>
            <a:chOff x="3735977" y="1403262"/>
            <a:chExt cx="5086800" cy="3339738"/>
          </a:xfrm>
        </p:grpSpPr>
        <p:pic>
          <p:nvPicPr>
            <p:cNvPr id="46" name="图片 45" descr="图形用户界面, 应用程序, 电子邮件, Teams&#10;&#10;AI 生成的内容可能不正确。">
              <a:extLst>
                <a:ext uri="{FF2B5EF4-FFF2-40B4-BE49-F238E27FC236}">
                  <a16:creationId xmlns:a16="http://schemas.microsoft.com/office/drawing/2014/main" id="{AF1E2E4F-BC2C-CC0F-DA6C-FC977D6E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0613" r="-4351"/>
            <a:stretch>
              <a:fillRect/>
            </a:stretch>
          </p:blipFill>
          <p:spPr>
            <a:xfrm>
              <a:off x="6223270" y="1403262"/>
              <a:ext cx="2599507" cy="3339737"/>
            </a:xfrm>
            <a:prstGeom prst="rect">
              <a:avLst/>
            </a:prstGeom>
          </p:spPr>
        </p:pic>
        <p:pic>
          <p:nvPicPr>
            <p:cNvPr id="45" name="图片 44" descr="图形用户界面, 应用程序, 电子邮件, Teams&#10;&#10;AI 生成的内容可能不正确。">
              <a:extLst>
                <a:ext uri="{FF2B5EF4-FFF2-40B4-BE49-F238E27FC236}">
                  <a16:creationId xmlns:a16="http://schemas.microsoft.com/office/drawing/2014/main" id="{779C04D4-3A8B-8606-39F7-4EE8093EB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7267"/>
            <a:stretch>
              <a:fillRect/>
            </a:stretch>
          </p:blipFill>
          <p:spPr>
            <a:xfrm>
              <a:off x="3735977" y="1403263"/>
              <a:ext cx="2539838" cy="3339737"/>
            </a:xfrm>
            <a:prstGeom prst="rect">
              <a:avLst/>
            </a:prstGeom>
          </p:spPr>
        </p:pic>
      </p:grp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E4792C-1C4A-4F72-971E-F9048E58D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66" y="874602"/>
            <a:ext cx="2937039" cy="3914118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sz="2000" noProof="0" dirty="0"/>
              <a:t>Introduction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sz="2000" noProof="0" dirty="0"/>
              <a:t>Overview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sz="2000" noProof="0" dirty="0"/>
              <a:t>Live Demo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altLang="zh-CN" sz="2000" dirty="0"/>
              <a:t>Implementation</a:t>
            </a:r>
            <a:endParaRPr lang="en-US" sz="2000" noProof="0" dirty="0"/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sz="2000" noProof="0" dirty="0"/>
              <a:t>Conclusion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D86BCA-0D2D-49C1-8A31-95D81EBB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7FC92B-315B-4D79-99EB-3B23314D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5FA7F1-89AC-4EB8-BE0E-7A32A0C0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34" name="图片 3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FE65F31-6F24-BB0C-DAB2-ACEF498D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234" y="348472"/>
            <a:ext cx="2280243" cy="44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3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AE7B-F42B-05D5-FA27-D7B1F4A0C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ACDCAECA-899D-E279-8DEB-49AE7613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569" y="318354"/>
            <a:ext cx="5595784" cy="522564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FA09B6-DCCE-187C-BA30-B6C711D1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69D82E-DB98-4CB2-E9C4-1C200DAFC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ER Diagram of </a:t>
            </a:r>
            <a:r>
              <a:rPr lang="en-US" noProof="0" dirty="0" err="1"/>
              <a:t>LogiQ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A8C21B-EBEA-F20A-48F8-14AB32A20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B7BAE9-207B-E687-F6EE-DBCDC3A1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50EF22-B63E-F991-02CB-BA8C541C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157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3E7EE-8903-12F6-9047-D74B4304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示&#10;&#10;AI 生成的内容可能不正确。">
            <a:extLst>
              <a:ext uri="{FF2B5EF4-FFF2-40B4-BE49-F238E27FC236}">
                <a16:creationId xmlns:a16="http://schemas.microsoft.com/office/drawing/2014/main" id="{10C63CF6-BA2D-295D-8A90-2AED1001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69" y="141715"/>
            <a:ext cx="4812030" cy="54315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ED61D6-8C9B-5C0D-3668-A2C2BFB1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092DC9-A32A-5391-B640-152253DCC0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Automatic Task Generation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749F33A-651A-A56E-8375-C3BD0659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039A93-F315-3DC4-9775-BF019E68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5CCDCE-0042-5544-7E3D-D22F618E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DCC65FF-5D43-7CDF-2B3F-1A78E3374141}"/>
              </a:ext>
            </a:extLst>
          </p:cNvPr>
          <p:cNvSpPr/>
          <p:nvPr/>
        </p:nvSpPr>
        <p:spPr>
          <a:xfrm>
            <a:off x="918210" y="1241895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Configuration-driven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131E29B-ED9C-B5DD-7D11-E4933A98353F}"/>
              </a:ext>
            </a:extLst>
          </p:cNvPr>
          <p:cNvSpPr/>
          <p:nvPr/>
        </p:nvSpPr>
        <p:spPr>
          <a:xfrm>
            <a:off x="918210" y="1928964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Sampler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AB231FDC-C136-5927-5062-A0709E2AA8CA}"/>
              </a:ext>
            </a:extLst>
          </p:cNvPr>
          <p:cNvSpPr/>
          <p:nvPr/>
        </p:nvSpPr>
        <p:spPr>
          <a:xfrm>
            <a:off x="918210" y="2616033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Generator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91A2DB1-9BC1-DA42-6D8A-CD7F7AB2BA91}"/>
              </a:ext>
            </a:extLst>
          </p:cNvPr>
          <p:cNvSpPr/>
          <p:nvPr/>
        </p:nvSpPr>
        <p:spPr>
          <a:xfrm>
            <a:off x="918210" y="3303102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Builder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B59E2E4-2E89-D3FC-979C-94B27E7A43B1}"/>
              </a:ext>
            </a:extLst>
          </p:cNvPr>
          <p:cNvSpPr/>
          <p:nvPr/>
        </p:nvSpPr>
        <p:spPr>
          <a:xfrm>
            <a:off x="918210" y="3990171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Assembler 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7B5D773-E5D6-FE02-EE97-33A619AE78B7}"/>
              </a:ext>
            </a:extLst>
          </p:cNvPr>
          <p:cNvSpPr/>
          <p:nvPr/>
        </p:nvSpPr>
        <p:spPr>
          <a:xfrm>
            <a:off x="918210" y="4677240"/>
            <a:ext cx="2034540" cy="491490"/>
          </a:xfrm>
          <a:prstGeom prst="roundRect">
            <a:avLst/>
          </a:prstGeom>
          <a:solidFill>
            <a:srgbClr val="8F7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91234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76B0C-FA03-8591-2FE0-5447E939E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31C948-19AD-7D03-F6A3-4BB5428F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Implementation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5DF36F-E609-00CF-3D0D-EC9875B14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User Management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D0BD1F3-8AB8-0AB9-A8F5-2E9A740C7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3BB56D-869B-B633-23EF-6C70C8D8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3C3DDA-2AB4-1827-3D7B-18E329AA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F2CD96E4-16E0-B96F-7013-0D7DDA3D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0" y="1009893"/>
            <a:ext cx="7772400" cy="42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35C1B-A1CC-D768-C3DD-523F60123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0D02776-E7F4-29B3-FD45-1DFD68E7BB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1E84B2-F2E9-3B35-B4F5-AE75CAD2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C2720C8-B4DA-2971-C2F6-B0EC48ADFF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088" y="2074980"/>
            <a:ext cx="5109671" cy="2974440"/>
          </a:xfrm>
        </p:spPr>
        <p:txBody>
          <a:bodyPr anchor="ctr"/>
          <a:lstStyle/>
          <a:p>
            <a:pPr algn="ctr"/>
            <a:r>
              <a:rPr lang="en-US" sz="6600" noProof="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9181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F4A3E-FC89-C057-8A23-722671083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86490-A267-F381-14E7-90FB7B63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60CAAC-FB15-D7B5-62D8-3AA63AF480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730" y="396000"/>
            <a:ext cx="8244200" cy="276225"/>
          </a:xfrm>
        </p:spPr>
        <p:txBody>
          <a:bodyPr/>
          <a:lstStyle/>
          <a:p>
            <a:r>
              <a:rPr lang="en-US" noProof="0" dirty="0"/>
              <a:t>Future Improvements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1E70BEE-DCA2-7FA3-9386-5B30E24B7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744789-3F8C-6DD2-FFA4-0862920C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DD51DCB-BDED-C32D-5A34-041640CF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24</a:t>
            </a:fld>
            <a:endParaRPr lang="en-US" noProof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CEDB55-2D6B-8CBC-DDC5-456E8F23E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4" y="972000"/>
            <a:ext cx="5534660" cy="3301711"/>
          </a:xfrm>
          <a:prstGeom prst="rect">
            <a:avLst/>
          </a:prstGeom>
        </p:spPr>
      </p:pic>
      <p:sp>
        <p:nvSpPr>
          <p:cNvPr id="12" name="右大括号 11">
            <a:extLst>
              <a:ext uri="{FF2B5EF4-FFF2-40B4-BE49-F238E27FC236}">
                <a16:creationId xmlns:a16="http://schemas.microsoft.com/office/drawing/2014/main" id="{A544889D-C169-20F3-B271-B06FC5CD4225}"/>
              </a:ext>
            </a:extLst>
          </p:cNvPr>
          <p:cNvSpPr/>
          <p:nvPr/>
        </p:nvSpPr>
        <p:spPr>
          <a:xfrm>
            <a:off x="5920740" y="1382670"/>
            <a:ext cx="620916" cy="211455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3025F92B-70CB-FFF6-00BE-72EC3D805EC2}"/>
              </a:ext>
            </a:extLst>
          </p:cNvPr>
          <p:cNvSpPr/>
          <p:nvPr/>
        </p:nvSpPr>
        <p:spPr>
          <a:xfrm>
            <a:off x="6643892" y="2219917"/>
            <a:ext cx="1745300" cy="440055"/>
          </a:xfrm>
          <a:prstGeom prst="roundRect">
            <a:avLst/>
          </a:prstGeom>
          <a:solidFill>
            <a:srgbClr val="69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Unit Testing</a:t>
            </a: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C7FFDDC-319A-4C39-9727-F4F76AE9F4BD}"/>
              </a:ext>
            </a:extLst>
          </p:cNvPr>
          <p:cNvCxnSpPr/>
          <p:nvPr/>
        </p:nvCxnSpPr>
        <p:spPr>
          <a:xfrm>
            <a:off x="5669280" y="3885840"/>
            <a:ext cx="561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BD04A750-C98E-99AC-06FA-956DB3268771}"/>
              </a:ext>
            </a:extLst>
          </p:cNvPr>
          <p:cNvSpPr/>
          <p:nvPr/>
        </p:nvSpPr>
        <p:spPr>
          <a:xfrm>
            <a:off x="6643892" y="3665812"/>
            <a:ext cx="1745300" cy="440055"/>
          </a:xfrm>
          <a:prstGeom prst="roundRect">
            <a:avLst/>
          </a:prstGeom>
          <a:solidFill>
            <a:srgbClr val="69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API Testing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0D7E21-77F1-3DE1-6798-948B778DEC96}"/>
              </a:ext>
            </a:extLst>
          </p:cNvPr>
          <p:cNvSpPr txBox="1"/>
          <p:nvPr/>
        </p:nvSpPr>
        <p:spPr>
          <a:xfrm>
            <a:off x="478154" y="4326624"/>
            <a:ext cx="4572000" cy="30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noProof="0" dirty="0">
                <a:solidFill>
                  <a:srgbClr val="000000"/>
                </a:solidFill>
                <a:effectLst/>
              </a:rPr>
              <a:t>Frontend: manual verification on </a:t>
            </a:r>
            <a:r>
              <a:rPr lang="en-US" noProof="0" dirty="0" err="1">
                <a:solidFill>
                  <a:srgbClr val="000000"/>
                </a:solidFill>
                <a:effectLst/>
              </a:rPr>
              <a:t>ios</a:t>
            </a:r>
            <a:r>
              <a:rPr lang="en-US" noProof="0" dirty="0">
                <a:solidFill>
                  <a:srgbClr val="000000"/>
                </a:solidFill>
                <a:effectLst/>
              </a:rPr>
              <a:t> simulator only.</a:t>
            </a:r>
          </a:p>
        </p:txBody>
      </p:sp>
    </p:spTree>
    <p:extLst>
      <p:ext uri="{BB962C8B-B14F-4D97-AF65-F5344CB8AC3E}">
        <p14:creationId xmlns:p14="http://schemas.microsoft.com/office/powerpoint/2010/main" val="156962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548C-E4B2-969E-3B76-E6E44CC90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C8156-CCE0-90F8-1F24-11229619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6E65F7-E2CC-206B-3116-271C43CE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69F0B14-6478-2124-EF72-469F1976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5504E1-E33B-CD37-6199-AE56547E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21A774-D6EF-EEA0-6718-E70D573E6C51}"/>
              </a:ext>
            </a:extLst>
          </p:cNvPr>
          <p:cNvSpPr/>
          <p:nvPr/>
        </p:nvSpPr>
        <p:spPr>
          <a:xfrm>
            <a:off x="876631" y="1083291"/>
            <a:ext cx="1923333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6F0713B-90ED-7CBF-BA56-92578FCB702C}"/>
              </a:ext>
            </a:extLst>
          </p:cNvPr>
          <p:cNvCxnSpPr>
            <a:cxnSpLocks/>
          </p:cNvCxnSpPr>
          <p:nvPr/>
        </p:nvCxnSpPr>
        <p:spPr>
          <a:xfrm>
            <a:off x="668524" y="1494486"/>
            <a:ext cx="2276476" cy="0"/>
          </a:xfrm>
          <a:prstGeom prst="line">
            <a:avLst/>
          </a:prstGeom>
          <a:ln w="25400">
            <a:solidFill>
              <a:srgbClr val="694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E51F2E0-14AB-1497-FB6E-E229C12AFFE1}"/>
              </a:ext>
            </a:extLst>
          </p:cNvPr>
          <p:cNvSpPr/>
          <p:nvPr/>
        </p:nvSpPr>
        <p:spPr>
          <a:xfrm>
            <a:off x="668524" y="984487"/>
            <a:ext cx="2276476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2E49CA4D-A165-A1A1-1370-6532321540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730" y="396000"/>
            <a:ext cx="2835270" cy="276225"/>
          </a:xfrm>
        </p:spPr>
        <p:txBody>
          <a:bodyPr/>
          <a:lstStyle/>
          <a:p>
            <a:r>
              <a:rPr lang="en-US" noProof="0" dirty="0"/>
              <a:t>Future Improvements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38D347-CA68-6B8E-EFA9-139451348B62}"/>
              </a:ext>
            </a:extLst>
          </p:cNvPr>
          <p:cNvSpPr/>
          <p:nvPr/>
        </p:nvSpPr>
        <p:spPr>
          <a:xfrm>
            <a:off x="3641869" y="1070804"/>
            <a:ext cx="1923333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Admin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55C66FE-3651-7CE2-86C2-779E59913F81}"/>
              </a:ext>
            </a:extLst>
          </p:cNvPr>
          <p:cNvCxnSpPr>
            <a:cxnSpLocks/>
          </p:cNvCxnSpPr>
          <p:nvPr/>
        </p:nvCxnSpPr>
        <p:spPr>
          <a:xfrm>
            <a:off x="3433762" y="1481999"/>
            <a:ext cx="2276476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9C9E75F-D1C0-4A38-1183-0F68268A2DD8}"/>
              </a:ext>
            </a:extLst>
          </p:cNvPr>
          <p:cNvSpPr/>
          <p:nvPr/>
        </p:nvSpPr>
        <p:spPr>
          <a:xfrm>
            <a:off x="3433762" y="972000"/>
            <a:ext cx="2276476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8C378E7-593A-FA57-F0D5-3A57998091E1}"/>
              </a:ext>
            </a:extLst>
          </p:cNvPr>
          <p:cNvSpPr/>
          <p:nvPr/>
        </p:nvSpPr>
        <p:spPr>
          <a:xfrm>
            <a:off x="6420631" y="1070804"/>
            <a:ext cx="1923333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35CF176-841C-A7A8-D828-F6A8279BC21D}"/>
              </a:ext>
            </a:extLst>
          </p:cNvPr>
          <p:cNvCxnSpPr>
            <a:cxnSpLocks/>
          </p:cNvCxnSpPr>
          <p:nvPr/>
        </p:nvCxnSpPr>
        <p:spPr>
          <a:xfrm>
            <a:off x="6212524" y="1481999"/>
            <a:ext cx="2276476" cy="0"/>
          </a:xfrm>
          <a:prstGeom prst="line">
            <a:avLst/>
          </a:prstGeom>
          <a:ln w="25400">
            <a:solidFill>
              <a:srgbClr val="694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C96380CD-A622-48D9-28CF-2A4325273253}"/>
              </a:ext>
            </a:extLst>
          </p:cNvPr>
          <p:cNvSpPr/>
          <p:nvPr/>
        </p:nvSpPr>
        <p:spPr>
          <a:xfrm>
            <a:off x="6212524" y="972000"/>
            <a:ext cx="2276476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1869ECB-99A2-2C1E-60C1-F1B97E5B9F84}"/>
              </a:ext>
            </a:extLst>
          </p:cNvPr>
          <p:cNvSpPr txBox="1"/>
          <p:nvPr/>
        </p:nvSpPr>
        <p:spPr>
          <a:xfrm>
            <a:off x="758095" y="1769091"/>
            <a:ext cx="2384296" cy="3155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Login System</a:t>
            </a:r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Authentication</a:t>
            </a:r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E-mail</a:t>
            </a:r>
          </a:p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Draft</a:t>
            </a:r>
          </a:p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Leaderboard</a:t>
            </a:r>
          </a:p>
          <a:p>
            <a:pPr lvl="2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</a:pPr>
            <a:endParaRPr lang="en-US" sz="1600" dirty="0"/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AE9B59-258A-855B-35BB-CFD26B582D63}"/>
              </a:ext>
            </a:extLst>
          </p:cNvPr>
          <p:cNvSpPr txBox="1"/>
          <p:nvPr/>
        </p:nvSpPr>
        <p:spPr>
          <a:xfrm>
            <a:off x="3527742" y="1769091"/>
            <a:ext cx="2384296" cy="3016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Setting Page</a:t>
            </a:r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YAML</a:t>
            </a:r>
            <a:r>
              <a:rPr lang="zh-CN" altLang="en-US" sz="1400" dirty="0"/>
              <a:t> </a:t>
            </a:r>
            <a:r>
              <a:rPr lang="en-US" sz="1400" dirty="0"/>
              <a:t>Config</a:t>
            </a:r>
          </a:p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Logging Service</a:t>
            </a:r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Delete</a:t>
            </a:r>
            <a:r>
              <a:rPr lang="zh-CN" altLang="en-US" sz="1400" dirty="0"/>
              <a:t> </a:t>
            </a:r>
            <a:endParaRPr lang="en-US" altLang="zh-CN" sz="1400" dirty="0"/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Generate</a:t>
            </a:r>
          </a:p>
          <a:p>
            <a:pPr lvl="2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</a:pPr>
            <a:endParaRPr lang="en-US" sz="1600" dirty="0"/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FFC107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29C133-7053-F04B-EEEA-92696734BB32}"/>
              </a:ext>
            </a:extLst>
          </p:cNvPr>
          <p:cNvSpPr txBox="1"/>
          <p:nvPr/>
        </p:nvSpPr>
        <p:spPr>
          <a:xfrm>
            <a:off x="6308730" y="1769091"/>
            <a:ext cx="2480756" cy="1739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Async Processing</a:t>
            </a:r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Go</a:t>
            </a:r>
            <a:r>
              <a:rPr lang="zh-CN" altLang="en-US" sz="1400" dirty="0"/>
              <a:t> </a:t>
            </a:r>
            <a:r>
              <a:rPr lang="en-US" altLang="zh-CN" sz="1400" dirty="0"/>
              <a:t>Routine</a:t>
            </a:r>
            <a:endParaRPr lang="en-US" sz="1400" dirty="0"/>
          </a:p>
          <a:p>
            <a:pPr marL="179388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de-DE" altLang="zh-CN" sz="1600" dirty="0"/>
              <a:t>Query </a:t>
            </a:r>
            <a:r>
              <a:rPr lang="de-DE" altLang="zh-CN" sz="1600" dirty="0" err="1"/>
              <a:t>Optimization</a:t>
            </a:r>
            <a:endParaRPr lang="en-US" sz="1600" dirty="0"/>
          </a:p>
          <a:p>
            <a:pPr marL="536004" lvl="1" indent="-179388">
              <a:lnSpc>
                <a:spcPct val="15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6AE11-E3F8-E8EE-FC0D-6D3E64D4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51487F-7A07-1FED-1B83-C3EEF905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72CC0-624A-0C23-12F9-5CF87192C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730" y="396000"/>
            <a:ext cx="8244200" cy="276225"/>
          </a:xfrm>
        </p:spPr>
        <p:txBody>
          <a:bodyPr/>
          <a:lstStyle/>
          <a:p>
            <a:r>
              <a:rPr lang="en-US" noProof="0" dirty="0"/>
              <a:t>Learnings &amp; Re</a:t>
            </a:r>
            <a:r>
              <a:rPr lang="en-US" dirty="0"/>
              <a:t>flection</a:t>
            </a: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A7FA95-EBCC-1EE9-F734-ED0EB7DA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9762252-3DAC-930E-1370-694B4E9F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5F26C3-73FD-9F90-72AC-3C95E53D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26</a:t>
            </a:fld>
            <a:endParaRPr lang="en-US" noProof="0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48F2AD2-6FF5-9D03-623B-3B594159357E}"/>
              </a:ext>
            </a:extLst>
          </p:cNvPr>
          <p:cNvCxnSpPr>
            <a:cxnSpLocks/>
          </p:cNvCxnSpPr>
          <p:nvPr/>
        </p:nvCxnSpPr>
        <p:spPr>
          <a:xfrm>
            <a:off x="443864" y="1412055"/>
            <a:ext cx="7740016" cy="0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D032A94-4731-B079-2FC4-CCBD769A1E24}"/>
              </a:ext>
            </a:extLst>
          </p:cNvPr>
          <p:cNvSpPr/>
          <p:nvPr/>
        </p:nvSpPr>
        <p:spPr>
          <a:xfrm>
            <a:off x="443864" y="972000"/>
            <a:ext cx="1579246" cy="440055"/>
          </a:xfrm>
          <a:prstGeom prst="rect">
            <a:avLst/>
          </a:prstGeom>
          <a:solidFill>
            <a:srgbClr val="69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F26166D-D3F3-74B0-D52C-204213F9AC86}"/>
              </a:ext>
            </a:extLst>
          </p:cNvPr>
          <p:cNvSpPr txBox="1"/>
          <p:nvPr/>
        </p:nvSpPr>
        <p:spPr>
          <a:xfrm>
            <a:off x="466724" y="1657349"/>
            <a:ext cx="5040630" cy="1462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Full</a:t>
            </a:r>
            <a:r>
              <a:rPr lang="zh-CN" altLang="en-US" sz="1600" dirty="0"/>
              <a:t> </a:t>
            </a:r>
            <a:r>
              <a:rPr lang="en-US" altLang="zh-CN" sz="1600" dirty="0"/>
              <a:t>stack hands-on experience</a:t>
            </a:r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Containerized deployment.</a:t>
            </a:r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Problem-solving &amp; engineering </a:t>
            </a:r>
            <a:r>
              <a:rPr lang="en-US" sz="1600" dirty="0"/>
              <a:t>d</a:t>
            </a:r>
            <a:r>
              <a:rPr lang="en-US" sz="1600" noProof="0" dirty="0" err="1"/>
              <a:t>iscipline</a:t>
            </a:r>
            <a:endParaRPr lang="en-US" sz="1600" noProof="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9D9AFFE-4F00-DA64-8CBA-06696613786F}"/>
              </a:ext>
            </a:extLst>
          </p:cNvPr>
          <p:cNvCxnSpPr>
            <a:cxnSpLocks/>
          </p:cNvCxnSpPr>
          <p:nvPr/>
        </p:nvCxnSpPr>
        <p:spPr>
          <a:xfrm>
            <a:off x="443864" y="3365094"/>
            <a:ext cx="7740016" cy="0"/>
          </a:xfrm>
          <a:prstGeom prst="line">
            <a:avLst/>
          </a:prstGeom>
          <a:ln w="1905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9E8F886D-3FF5-4F58-EAFB-EC0F350A841D}"/>
              </a:ext>
            </a:extLst>
          </p:cNvPr>
          <p:cNvSpPr/>
          <p:nvPr/>
        </p:nvSpPr>
        <p:spPr>
          <a:xfrm>
            <a:off x="443864" y="2925039"/>
            <a:ext cx="1579246" cy="440055"/>
          </a:xfrm>
          <a:prstGeom prst="rect">
            <a:avLst/>
          </a:prstGeom>
          <a:solidFill>
            <a:srgbClr val="694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AI Tools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8E5CC6C-0329-AD28-2BF0-BAE4D11296DE}"/>
              </a:ext>
            </a:extLst>
          </p:cNvPr>
          <p:cNvSpPr txBox="1"/>
          <p:nvPr/>
        </p:nvSpPr>
        <p:spPr>
          <a:xfrm>
            <a:off x="466724" y="3610388"/>
            <a:ext cx="5040630" cy="1462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Explore potential solutions </a:t>
            </a:r>
            <a:endParaRPr lang="en-US" altLang="zh-CN" sz="16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noProof="0" dirty="0"/>
              <a:t>Analyze architecture trade-offs</a:t>
            </a:r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 mentor</a:t>
            </a:r>
            <a:endParaRPr lang="en-US" sz="1600" noProof="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rgbClr val="6949FF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115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3CAACEDE-0BC3-44E7-BF7D-E6BC4CCB5D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54864" y="3037653"/>
            <a:ext cx="1290565" cy="238328"/>
          </a:xfrm>
        </p:spPr>
        <p:txBody>
          <a:bodyPr/>
          <a:lstStyle/>
          <a:p>
            <a:pPr algn="ctr"/>
            <a:r>
              <a:rPr lang="en-US" noProof="0" dirty="0"/>
              <a:t>Jianyang Gu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0E6794A-8A43-4537-8EEF-CDEBCBEE9FD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01908" y="5356989"/>
            <a:ext cx="2500012" cy="218691"/>
          </a:xfrm>
        </p:spPr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EF08CFE-6E73-86BE-2301-DF3B9DA3BCAF}"/>
              </a:ext>
            </a:extLst>
          </p:cNvPr>
          <p:cNvSpPr/>
          <p:nvPr/>
        </p:nvSpPr>
        <p:spPr>
          <a:xfrm>
            <a:off x="134502" y="1158111"/>
            <a:ext cx="3566160" cy="93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1A8F92C-937C-39F4-A960-7BB07BFDF1B1}"/>
              </a:ext>
            </a:extLst>
          </p:cNvPr>
          <p:cNvSpPr txBox="1"/>
          <p:nvPr/>
        </p:nvSpPr>
        <p:spPr>
          <a:xfrm>
            <a:off x="2410097" y="1645130"/>
            <a:ext cx="4323805" cy="905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5400" b="1" dirty="0" err="1">
                <a:latin typeface="+mj-lt"/>
              </a:rPr>
              <a:t>Vielen</a:t>
            </a:r>
            <a:r>
              <a:rPr lang="zh-CN" altLang="en-US" sz="5400" b="1" dirty="0">
                <a:latin typeface="+mj-lt"/>
              </a:rPr>
              <a:t> </a:t>
            </a:r>
            <a:r>
              <a:rPr lang="en-US" altLang="zh-CN" sz="5400" b="1" dirty="0">
                <a:latin typeface="+mj-lt"/>
              </a:rPr>
              <a:t>Dank</a:t>
            </a:r>
            <a:r>
              <a:rPr lang="zh-CN" altLang="en-US" sz="5400" b="1" dirty="0">
                <a:latin typeface="+mj-lt"/>
              </a:rPr>
              <a:t>！</a:t>
            </a:r>
            <a:endParaRPr lang="en-US" sz="5400" b="1" dirty="0">
              <a:latin typeface="+mj-lt"/>
            </a:endParaRPr>
          </a:p>
        </p:txBody>
      </p:sp>
      <p:sp>
        <p:nvSpPr>
          <p:cNvPr id="32" name="Textplatzhalter 22">
            <a:extLst>
              <a:ext uri="{FF2B5EF4-FFF2-40B4-BE49-F238E27FC236}">
                <a16:creationId xmlns:a16="http://schemas.microsoft.com/office/drawing/2014/main" id="{C9803B32-8DCC-7D00-B6CE-A7ABCC3E0107}"/>
              </a:ext>
            </a:extLst>
          </p:cNvPr>
          <p:cNvSpPr txBox="1">
            <a:spLocks/>
          </p:cNvSpPr>
          <p:nvPr/>
        </p:nvSpPr>
        <p:spPr>
          <a:xfrm>
            <a:off x="4493290" y="3037652"/>
            <a:ext cx="1290565" cy="2481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08/10/2025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3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A5168-4376-878B-17F7-65EB9426B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29633B-EDDF-51C2-7254-AACB906426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6A98375-641A-64E2-9CEF-9EB25A509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86562B-EC69-452C-763C-D593145152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088" y="2074980"/>
            <a:ext cx="5109671" cy="2974440"/>
          </a:xfrm>
        </p:spPr>
        <p:txBody>
          <a:bodyPr anchor="ctr"/>
          <a:lstStyle/>
          <a:p>
            <a:pPr algn="ctr"/>
            <a:r>
              <a:rPr lang="en-US" sz="6600" noProof="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4852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1A459-C6C7-89E3-86D1-F241DE942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981737-3A1F-2EAF-9959-0C8675F5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Introduction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FA3E94D-AD7E-B030-985B-5EE315F40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529" y="1647000"/>
            <a:ext cx="3130307" cy="2498584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noProof="0" dirty="0"/>
              <a:t>Cross-platform logic quiz app 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noProof="0" dirty="0"/>
              <a:t>Propositional reasoning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noProof="0" dirty="0"/>
              <a:t>Diversity of tasks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r>
              <a:rPr lang="en-US" noProof="0" dirty="0"/>
              <a:t>Feedback &amp; analytics</a:t>
            </a:r>
          </a:p>
          <a:p>
            <a:pPr>
              <a:lnSpc>
                <a:spcPct val="200000"/>
              </a:lnSpc>
              <a:buClr>
                <a:srgbClr val="6949FF"/>
              </a:buClr>
            </a:pPr>
            <a:endParaRPr lang="en-US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FF454D-103F-2137-A624-69F4256B0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77DB7C-E6E7-4C0C-2189-4E5060F9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9BFFAE-803B-9224-1509-5F38C6A4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F1F9A0-23F8-5A65-31D4-73352E94D21F}"/>
              </a:ext>
            </a:extLst>
          </p:cNvPr>
          <p:cNvSpPr/>
          <p:nvPr/>
        </p:nvSpPr>
        <p:spPr>
          <a:xfrm>
            <a:off x="926529" y="972000"/>
            <a:ext cx="2768845" cy="49673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Features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65C3916-9536-A187-B02C-4F29B57088FF}"/>
              </a:ext>
            </a:extLst>
          </p:cNvPr>
          <p:cNvSpPr/>
          <p:nvPr/>
        </p:nvSpPr>
        <p:spPr>
          <a:xfrm>
            <a:off x="5145803" y="972000"/>
            <a:ext cx="2768845" cy="496736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/>
              <a:t>Tech Stacks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080B3-FB0F-47A3-B074-471D05152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71" y="1565616"/>
            <a:ext cx="1505460" cy="42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96CFC2-D358-1C17-3946-EAFA6871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71" y="1996221"/>
            <a:ext cx="941303" cy="83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98C05A71-FECE-4DBD-1B79-83E37E7CC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2602" y="4013673"/>
            <a:ext cx="639126" cy="563935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94CCAB-C8CD-F61F-AF43-FAF95CB2C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71" y="3411811"/>
            <a:ext cx="1332132" cy="42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523DA6C-2FC7-1B5A-B2E7-129BB4C6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71" y="4013673"/>
            <a:ext cx="720000" cy="5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F944009F-E9F9-07F1-6106-C01CAAB47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1871" y="2742179"/>
            <a:ext cx="1947983" cy="525536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8B2C1F7-4CBD-F79D-4C2B-D8604769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474" y="2034266"/>
            <a:ext cx="612131" cy="61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90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491C-67AF-F878-EACA-AA4EA7C0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48C7BA-CAF8-D7FD-15E2-8689E51A8B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4523750" cy="43092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CF6ABC-0994-CAF2-E555-C93CBC4B3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6949FF"/>
          </a:solidFill>
        </p:spPr>
        <p:txBody>
          <a:bodyPr/>
          <a:lstStyle/>
          <a:p>
            <a:endParaRPr lang="en-US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833A118-F776-0027-A36F-D3117265CD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088" y="2074980"/>
            <a:ext cx="5109671" cy="2974440"/>
          </a:xfrm>
        </p:spPr>
        <p:txBody>
          <a:bodyPr anchor="ctr"/>
          <a:lstStyle/>
          <a:p>
            <a:pPr algn="ctr"/>
            <a:r>
              <a:rPr lang="en-US" sz="6600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1038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9DC59-1B0D-0459-1FD6-FBFCDACF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ogin">
            <a:hlinkClick r:id="" action="ppaction://media"/>
            <a:extLst>
              <a:ext uri="{FF2B5EF4-FFF2-40B4-BE49-F238E27FC236}">
                <a16:creationId xmlns:a16="http://schemas.microsoft.com/office/drawing/2014/main" id="{AB631777-7444-5CDA-9CCD-643345C31D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6400" y="886595"/>
            <a:ext cx="1711616" cy="3600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9160A2F-A515-DB5F-23CB-0FA788C42688}"/>
              </a:ext>
            </a:extLst>
          </p:cNvPr>
          <p:cNvSpPr/>
          <p:nvPr/>
        </p:nvSpPr>
        <p:spPr>
          <a:xfrm>
            <a:off x="466724" y="1548000"/>
            <a:ext cx="2683052" cy="518817"/>
          </a:xfrm>
          <a:prstGeom prst="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4DFA39-DAD7-1384-512B-EBEFF200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3FC70A-8BDD-2B68-71A0-BC4EEE2F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37" y="1520998"/>
            <a:ext cx="2266839" cy="3095991"/>
          </a:xfrm>
        </p:spPr>
        <p:txBody>
          <a:bodyPr/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Login &amp; Registration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Home 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Quiz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Review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Profile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943DBF1-FAFA-67CA-3594-EBCFAFC5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EF0FB8-239F-171F-C261-8B83C6FE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C50F6B-A78B-FD30-1381-F8C5FF54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B6846C-B243-0856-BCFD-57FB87D42CF3}"/>
              </a:ext>
            </a:extLst>
          </p:cNvPr>
          <p:cNvSpPr/>
          <p:nvPr/>
        </p:nvSpPr>
        <p:spPr>
          <a:xfrm>
            <a:off x="674831" y="886595"/>
            <a:ext cx="2266838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Frontend 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2FFE936-46D5-8E34-1AC0-8FEFEDBE1BB2}"/>
              </a:ext>
            </a:extLst>
          </p:cNvPr>
          <p:cNvCxnSpPr>
            <a:cxnSpLocks/>
          </p:cNvCxnSpPr>
          <p:nvPr/>
        </p:nvCxnSpPr>
        <p:spPr>
          <a:xfrm>
            <a:off x="466724" y="1297790"/>
            <a:ext cx="2683052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AE3717C-E4D9-0A50-80C3-3E265BF96AF8}"/>
              </a:ext>
            </a:extLst>
          </p:cNvPr>
          <p:cNvSpPr/>
          <p:nvPr/>
        </p:nvSpPr>
        <p:spPr>
          <a:xfrm>
            <a:off x="466724" y="787791"/>
            <a:ext cx="2683052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30" name="Register">
            <a:hlinkClick r:id="" action="ppaction://media"/>
            <a:extLst>
              <a:ext uri="{FF2B5EF4-FFF2-40B4-BE49-F238E27FC236}">
                <a16:creationId xmlns:a16="http://schemas.microsoft.com/office/drawing/2014/main" id="{4C938B52-2474-E41E-7F0D-36548CB026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86767" y="886595"/>
            <a:ext cx="1661000" cy="3600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A818C37-852C-09D7-2BB6-D8923A8FD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332" y="885600"/>
            <a:ext cx="166094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63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5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6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3091-A353-4093-8CAE-819624083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B181422D-09BB-5E90-F2D2-3CEF901F2B77}"/>
              </a:ext>
            </a:extLst>
          </p:cNvPr>
          <p:cNvSpPr/>
          <p:nvPr/>
        </p:nvSpPr>
        <p:spPr>
          <a:xfrm>
            <a:off x="466724" y="2127941"/>
            <a:ext cx="2683052" cy="518817"/>
          </a:xfrm>
          <a:prstGeom prst="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24193D-22F8-0CD7-BC17-3CB4A95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F85C53-A4FB-F71D-E0F5-3051EB976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37" y="1520998"/>
            <a:ext cx="2266839" cy="3095991"/>
          </a:xfrm>
        </p:spPr>
        <p:txBody>
          <a:bodyPr/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Login &amp; Registration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Home 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Quiz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Review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Profile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967761-DEA0-262F-C50A-762A363E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E0F68F-21C7-59E6-6337-0175BB4A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B60272-51C6-71D7-EC21-15AAC996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4BEC141-B69B-B7C5-07D3-CB60B2BD9C97}"/>
              </a:ext>
            </a:extLst>
          </p:cNvPr>
          <p:cNvSpPr/>
          <p:nvPr/>
        </p:nvSpPr>
        <p:spPr>
          <a:xfrm>
            <a:off x="674831" y="886595"/>
            <a:ext cx="2266838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Frontend 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FD40141B-9DD5-712E-0038-F740E44AA950}"/>
              </a:ext>
            </a:extLst>
          </p:cNvPr>
          <p:cNvCxnSpPr>
            <a:cxnSpLocks/>
          </p:cNvCxnSpPr>
          <p:nvPr/>
        </p:nvCxnSpPr>
        <p:spPr>
          <a:xfrm>
            <a:off x="466724" y="1297790"/>
            <a:ext cx="2683052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048E8A5-A14A-F299-6699-3BA404A2BAB4}"/>
              </a:ext>
            </a:extLst>
          </p:cNvPr>
          <p:cNvSpPr/>
          <p:nvPr/>
        </p:nvSpPr>
        <p:spPr>
          <a:xfrm>
            <a:off x="466724" y="787791"/>
            <a:ext cx="2683052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3" name="Start-a-Quiz">
            <a:hlinkClick r:id="" action="ppaction://media"/>
            <a:extLst>
              <a:ext uri="{FF2B5EF4-FFF2-40B4-BE49-F238E27FC236}">
                <a16:creationId xmlns:a16="http://schemas.microsoft.com/office/drawing/2014/main" id="{A25B967B-8761-7867-7905-C12849C6A9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6568" y="885600"/>
            <a:ext cx="1661000" cy="3600000"/>
          </a:xfrm>
          <a:prstGeom prst="rect">
            <a:avLst/>
          </a:prstGeom>
        </p:spPr>
      </p:pic>
      <p:pic>
        <p:nvPicPr>
          <p:cNvPr id="9" name="Dark-Mode-Switch">
            <a:hlinkClick r:id="" action="ppaction://media"/>
            <a:extLst>
              <a:ext uri="{FF2B5EF4-FFF2-40B4-BE49-F238E27FC236}">
                <a16:creationId xmlns:a16="http://schemas.microsoft.com/office/drawing/2014/main" id="{B6998946-D9EF-969C-6887-24207AEF33D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6792" y="885600"/>
            <a:ext cx="1661000" cy="36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004521A-C4DE-102B-574A-D12DF6448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400" y="885600"/>
            <a:ext cx="166094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29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2359-D011-6162-E32D-F181F1010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4B137E4C-F002-8632-21DE-6EEDAD270CBE}"/>
              </a:ext>
            </a:extLst>
          </p:cNvPr>
          <p:cNvSpPr/>
          <p:nvPr/>
        </p:nvSpPr>
        <p:spPr>
          <a:xfrm>
            <a:off x="470995" y="2733541"/>
            <a:ext cx="2683052" cy="518817"/>
          </a:xfrm>
          <a:prstGeom prst="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F657CF-9C66-90C3-03D9-CE727A36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F5C39-B854-F703-6C3D-53A0102A0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37" y="1520998"/>
            <a:ext cx="2266839" cy="3095991"/>
          </a:xfrm>
        </p:spPr>
        <p:txBody>
          <a:bodyPr/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Login &amp; Registration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Home 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Quiz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Review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Profile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B7B6DA-C5E2-71D3-BA82-B25F348F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FC476-012F-7A96-E29A-63A8DE31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32358F-6AC7-2273-DC38-CB52640DA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C1E254B-749B-A5B8-22F5-5326A442C26E}"/>
              </a:ext>
            </a:extLst>
          </p:cNvPr>
          <p:cNvSpPr/>
          <p:nvPr/>
        </p:nvSpPr>
        <p:spPr>
          <a:xfrm>
            <a:off x="674831" y="886595"/>
            <a:ext cx="2266838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Frontend 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6F7A09B8-9EB9-69FF-95A3-43E959593471}"/>
              </a:ext>
            </a:extLst>
          </p:cNvPr>
          <p:cNvCxnSpPr>
            <a:cxnSpLocks/>
          </p:cNvCxnSpPr>
          <p:nvPr/>
        </p:nvCxnSpPr>
        <p:spPr>
          <a:xfrm>
            <a:off x="466724" y="1297790"/>
            <a:ext cx="2683052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F0671ADB-1170-A0CE-0D1B-B87622294B51}"/>
              </a:ext>
            </a:extLst>
          </p:cNvPr>
          <p:cNvSpPr/>
          <p:nvPr/>
        </p:nvSpPr>
        <p:spPr>
          <a:xfrm>
            <a:off x="466724" y="787791"/>
            <a:ext cx="2683052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10" name="Three-Dimensions">
            <a:hlinkClick r:id="" action="ppaction://media"/>
            <a:extLst>
              <a:ext uri="{FF2B5EF4-FFF2-40B4-BE49-F238E27FC236}">
                <a16:creationId xmlns:a16="http://schemas.microsoft.com/office/drawing/2014/main" id="{03501257-F95C-9CEC-EA11-5164EBD2BC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84800" y="897981"/>
            <a:ext cx="1661000" cy="3600000"/>
          </a:xfrm>
          <a:prstGeom prst="rect">
            <a:avLst/>
          </a:prstGeom>
        </p:spPr>
      </p:pic>
      <p:pic>
        <p:nvPicPr>
          <p:cNvPr id="12" name="Submission-and-Results">
            <a:hlinkClick r:id="" action="ppaction://media"/>
            <a:extLst>
              <a:ext uri="{FF2B5EF4-FFF2-40B4-BE49-F238E27FC236}">
                <a16:creationId xmlns:a16="http://schemas.microsoft.com/office/drawing/2014/main" id="{AE6FC7D7-0262-1C1D-F4FA-BB2CD65051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34433" y="897981"/>
            <a:ext cx="1661000" cy="3600000"/>
          </a:xfrm>
          <a:prstGeom prst="rect">
            <a:avLst/>
          </a:prstGeom>
        </p:spPr>
      </p:pic>
      <p:pic>
        <p:nvPicPr>
          <p:cNvPr id="13" name="Offline-Mode">
            <a:hlinkClick r:id="" action="ppaction://media"/>
            <a:extLst>
              <a:ext uri="{FF2B5EF4-FFF2-40B4-BE49-F238E27FC236}">
                <a16:creationId xmlns:a16="http://schemas.microsoft.com/office/drawing/2014/main" id="{3EC62D94-E0C5-C55C-F461-21FED27C949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27200" y="885600"/>
            <a:ext cx="1661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9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4A8C2-3D50-FC1A-8F07-8536AD78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C0924535-F7DB-EE77-6032-BC65E3617914}"/>
              </a:ext>
            </a:extLst>
          </p:cNvPr>
          <p:cNvSpPr/>
          <p:nvPr/>
        </p:nvSpPr>
        <p:spPr>
          <a:xfrm>
            <a:off x="466724" y="3331027"/>
            <a:ext cx="2683052" cy="518817"/>
          </a:xfrm>
          <a:prstGeom prst="rect">
            <a:avLst/>
          </a:prstGeom>
          <a:gradFill>
            <a:gsLst>
              <a:gs pos="0">
                <a:srgbClr val="8F7DFC">
                  <a:alpha val="90000"/>
                </a:srgb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10B1A1-6E9C-BAFF-0DFD-EFD31337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4A2FA6A-F41B-05D7-6795-49A2F232B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37" y="1520998"/>
            <a:ext cx="2266839" cy="3095991"/>
          </a:xfrm>
        </p:spPr>
        <p:txBody>
          <a:bodyPr/>
          <a:lstStyle/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Login &amp; Registration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Home 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Quiz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Review</a:t>
            </a:r>
          </a:p>
          <a:p>
            <a:pPr marL="0" indent="0">
              <a:lnSpc>
                <a:spcPct val="200000"/>
              </a:lnSpc>
              <a:buClr>
                <a:srgbClr val="6949FF"/>
              </a:buClr>
              <a:buNone/>
            </a:pPr>
            <a:r>
              <a:rPr lang="en-US" noProof="0" dirty="0"/>
              <a:t>Profile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DA7449-E847-ADFE-0A96-D2317250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24.08.2020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501DE1-E67B-0DFA-B4D1-40A30716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Universität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DC58B2-FE71-7C42-88A3-E43F8E4C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45FEE1-2DEA-CB3E-2952-AC14523AA496}"/>
              </a:ext>
            </a:extLst>
          </p:cNvPr>
          <p:cNvSpPr/>
          <p:nvPr/>
        </p:nvSpPr>
        <p:spPr>
          <a:xfrm>
            <a:off x="674831" y="886595"/>
            <a:ext cx="2266838" cy="309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noProof="0" dirty="0">
                <a:solidFill>
                  <a:schemeClr val="tx1"/>
                </a:solidFill>
              </a:rPr>
              <a:t>Frontend App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B8F66E8-F2DE-5F94-778C-97D34BBCC704}"/>
              </a:ext>
            </a:extLst>
          </p:cNvPr>
          <p:cNvCxnSpPr>
            <a:cxnSpLocks/>
          </p:cNvCxnSpPr>
          <p:nvPr/>
        </p:nvCxnSpPr>
        <p:spPr>
          <a:xfrm>
            <a:off x="466724" y="1297790"/>
            <a:ext cx="2683052" cy="0"/>
          </a:xfrm>
          <a:prstGeom prst="line">
            <a:avLst/>
          </a:prstGeom>
          <a:ln w="25400">
            <a:solidFill>
              <a:srgbClr val="FFC1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0EDF85DC-5232-8E7A-CD0E-B87D8ABE41CA}"/>
              </a:ext>
            </a:extLst>
          </p:cNvPr>
          <p:cNvSpPr/>
          <p:nvPr/>
        </p:nvSpPr>
        <p:spPr>
          <a:xfrm>
            <a:off x="466724" y="787791"/>
            <a:ext cx="2683052" cy="382919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 dirty="0"/>
          </a:p>
        </p:txBody>
      </p:sp>
      <p:pic>
        <p:nvPicPr>
          <p:cNvPr id="3" name="Quiz-History">
            <a:hlinkClick r:id="" action="ppaction://media"/>
            <a:extLst>
              <a:ext uri="{FF2B5EF4-FFF2-40B4-BE49-F238E27FC236}">
                <a16:creationId xmlns:a16="http://schemas.microsoft.com/office/drawing/2014/main" id="{76CFC42F-EFFB-2BB7-A4FE-8A78F9AA4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33226" y="896400"/>
            <a:ext cx="1661000" cy="3600000"/>
          </a:xfrm>
          <a:prstGeom prst="rect">
            <a:avLst/>
          </a:prstGeom>
        </p:spPr>
      </p:pic>
      <p:pic>
        <p:nvPicPr>
          <p:cNvPr id="9" name="Single-Quiz-Review">
            <a:hlinkClick r:id="" action="ppaction://media"/>
            <a:extLst>
              <a:ext uri="{FF2B5EF4-FFF2-40B4-BE49-F238E27FC236}">
                <a16:creationId xmlns:a16="http://schemas.microsoft.com/office/drawing/2014/main" id="{44379611-111F-AD35-C703-4938727299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24753" y="896400"/>
            <a:ext cx="1661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76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B2A6675B-0161-4178-9BDC-9FB8CEBB8E24}" vid="{DED58E86-7146-4070-89A4-70E88198C8EF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</TotalTime>
  <Words>428</Words>
  <Application>Microsoft Macintosh PowerPoint</Application>
  <PresentationFormat>全屏显示(16:10)</PresentationFormat>
  <Paragraphs>244</Paragraphs>
  <Slides>27</Slides>
  <Notes>10</Notes>
  <HiddenSlides>0</HiddenSlides>
  <MMClips>16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Arial</vt:lpstr>
      <vt:lpstr>Uni_Stuttgart</vt:lpstr>
      <vt:lpstr>PowerPoint 演示文稿</vt:lpstr>
      <vt:lpstr>PowerPoint 演示文稿</vt:lpstr>
      <vt:lpstr>PowerPoint 演示文稿</vt:lpstr>
      <vt:lpstr>Introduction</vt:lpstr>
      <vt:lpstr>PowerPoint 演示文稿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PowerPoint 演示文稿</vt:lpstr>
      <vt:lpstr>PowerPoint 演示文稿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演示文稿</vt:lpstr>
      <vt:lpstr>Conclusion</vt:lpstr>
      <vt:lpstr>Conclusion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Jianyang Gu</cp:lastModifiedBy>
  <cp:revision>11</cp:revision>
  <dcterms:created xsi:type="dcterms:W3CDTF">2020-08-24T09:18:47Z</dcterms:created>
  <dcterms:modified xsi:type="dcterms:W3CDTF">2025-10-07T23:00:33Z</dcterms:modified>
</cp:coreProperties>
</file>